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1337" y="2703614"/>
            <a:ext cx="15078024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741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17588" y="1500060"/>
            <a:ext cx="4265523" cy="832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28721" y="3718998"/>
            <a:ext cx="12243257" cy="2195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zafarabdugaffarov@gmail.com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70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028721" y="3718998"/>
            <a:ext cx="12243257" cy="22040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15840" marR="5080" indent="-3879850" algn="ctr">
              <a:lnSpc>
                <a:spcPct val="100000"/>
              </a:lnSpc>
              <a:spcBef>
                <a:spcPts val="75"/>
              </a:spcBef>
            </a:pPr>
            <a:r>
              <a:rPr spc="300" dirty="0"/>
              <a:t>Fastag</a:t>
            </a:r>
            <a:r>
              <a:rPr spc="-40" dirty="0"/>
              <a:t> </a:t>
            </a:r>
            <a:r>
              <a:rPr spc="250" dirty="0"/>
              <a:t>Fraud</a:t>
            </a:r>
            <a:endParaRPr spc="250" dirty="0"/>
          </a:p>
          <a:p>
            <a:pPr marL="4815840" marR="5080" indent="-3879850" algn="ctr">
              <a:lnSpc>
                <a:spcPct val="100000"/>
              </a:lnSpc>
              <a:spcBef>
                <a:spcPts val="75"/>
              </a:spcBef>
            </a:pPr>
            <a:r>
              <a:rPr spc="325" dirty="0"/>
              <a:t>Detection </a:t>
            </a:r>
            <a:r>
              <a:rPr spc="-2065" dirty="0"/>
              <a:t> </a:t>
            </a:r>
            <a:r>
              <a:rPr spc="270" dirty="0"/>
              <a:t>System</a:t>
            </a:r>
            <a:endParaRPr spc="270" dirty="0"/>
          </a:p>
        </p:txBody>
      </p:sp>
      <p:sp>
        <p:nvSpPr>
          <p:cNvPr id="4" name="object 4"/>
          <p:cNvSpPr txBox="1"/>
          <p:nvPr/>
        </p:nvSpPr>
        <p:spPr>
          <a:xfrm>
            <a:off x="9378950" y="8274050"/>
            <a:ext cx="822579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lvl="0" algn="dist">
              <a:lnSpc>
                <a:spcPct val="120000"/>
              </a:lnSpc>
              <a:spcBef>
                <a:spcPts val="125"/>
              </a:spcBef>
            </a:pPr>
            <a:r>
              <a:rPr sz="3050" b="1" spc="145" dirty="0">
                <a:solidFill>
                  <a:srgbClr val="FFFFFF"/>
                </a:solidFill>
                <a:latin typeface="Tahoma"/>
                <a:cs typeface="Tahoma"/>
              </a:rPr>
              <a:t>Presented</a:t>
            </a:r>
            <a:r>
              <a:rPr sz="305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25" dirty="0">
                <a:solidFill>
                  <a:srgbClr val="FFFFFF"/>
                </a:solidFill>
                <a:latin typeface="Tahoma"/>
                <a:cs typeface="Tahoma"/>
              </a:rPr>
              <a:t>by:</a:t>
            </a:r>
            <a:r>
              <a:rPr sz="305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95" dirty="0">
                <a:solidFill>
                  <a:srgbClr val="FFFFFF"/>
                </a:solidFill>
                <a:latin typeface="Tahoma"/>
                <a:cs typeface="Tahoma"/>
              </a:rPr>
              <a:t>Zafar</a:t>
            </a:r>
            <a:r>
              <a:rPr sz="305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155" dirty="0">
                <a:solidFill>
                  <a:srgbClr val="FFFFFF"/>
                </a:solidFill>
                <a:latin typeface="Tahoma"/>
                <a:cs typeface="Tahoma"/>
              </a:rPr>
              <a:t>Abdugafforov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843" y="1492300"/>
            <a:ext cx="5019675" cy="4476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4150" y="1416050"/>
            <a:ext cx="5301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</a:rPr>
              <a:t>Batch – MIP-ML-12</a:t>
            </a:r>
            <a:endParaRPr lang="en-US" sz="36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743" y="25719"/>
            <a:ext cx="18262256" cy="102612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0936" y="1365631"/>
            <a:ext cx="630872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50" dirty="0">
                <a:latin typeface="Verdana"/>
                <a:cs typeface="Verdana"/>
              </a:rPr>
              <a:t>Model</a:t>
            </a:r>
            <a:r>
              <a:rPr sz="4850" spc="-290" dirty="0">
                <a:latin typeface="Verdana"/>
                <a:cs typeface="Verdana"/>
              </a:rPr>
              <a:t> </a:t>
            </a:r>
            <a:r>
              <a:rPr sz="4850" spc="-75" dirty="0">
                <a:latin typeface="Verdana"/>
                <a:cs typeface="Verdana"/>
              </a:rPr>
              <a:t>Deployment</a:t>
            </a:r>
            <a:endParaRPr sz="48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9338" y="2390432"/>
            <a:ext cx="14919325" cy="5663565"/>
            <a:chOff x="1769338" y="2390432"/>
            <a:chExt cx="14919325" cy="5663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9338" y="2767444"/>
              <a:ext cx="142875" cy="1428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9338" y="4310494"/>
              <a:ext cx="142875" cy="1428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9338" y="7910944"/>
              <a:ext cx="142875" cy="1428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0692" y="2390432"/>
              <a:ext cx="5467362" cy="54610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01316" y="2535669"/>
            <a:ext cx="8354059" cy="6715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7485">
              <a:lnSpc>
                <a:spcPct val="101000"/>
              </a:lnSpc>
              <a:spcBef>
                <a:spcPts val="95"/>
              </a:spcBef>
            </a:pPr>
            <a:r>
              <a:rPr sz="3350" spc="24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3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350" spc="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50" spc="-21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350" spc="90" dirty="0">
                <a:solidFill>
                  <a:srgbClr val="FFFFFF"/>
                </a:solidFill>
                <a:latin typeface="Verdana"/>
                <a:cs typeface="Verdana"/>
              </a:rPr>
              <a:t>eloped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sz="3350" spc="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350" spc="50" dirty="0">
                <a:solidFill>
                  <a:srgbClr val="FFFFFF"/>
                </a:solidFill>
                <a:latin typeface="Verdana"/>
                <a:cs typeface="Verdana"/>
              </a:rPr>
              <a:t>tiple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7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33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75" dirty="0">
                <a:solidFill>
                  <a:srgbClr val="FFFFFF"/>
                </a:solidFill>
                <a:latin typeface="Verdana"/>
                <a:cs typeface="Verdana"/>
              </a:rPr>
              <a:t>hine  </a:t>
            </a:r>
            <a:r>
              <a:rPr sz="3350" spc="4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3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Verdana"/>
                <a:cs typeface="Verdana"/>
              </a:rPr>
              <a:t>predict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80" dirty="0">
                <a:solidFill>
                  <a:srgbClr val="FFFFFF"/>
                </a:solidFill>
                <a:latin typeface="Verdana"/>
                <a:cs typeface="Verdana"/>
              </a:rPr>
              <a:t>detect </a:t>
            </a:r>
            <a:r>
              <a:rPr sz="3350" spc="-1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350" spc="-2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90" dirty="0">
                <a:solidFill>
                  <a:srgbClr val="FFFFFF"/>
                </a:solidFill>
                <a:latin typeface="Verdana"/>
                <a:cs typeface="Verdana"/>
              </a:rPr>
              <a:t>audulent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50" spc="-2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35" dirty="0">
                <a:solidFill>
                  <a:srgbClr val="FFFFFF"/>
                </a:solidFill>
                <a:latin typeface="Verdana"/>
                <a:cs typeface="Verdana"/>
              </a:rPr>
              <a:t>ansa</a:t>
            </a:r>
            <a:r>
              <a:rPr sz="3350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-55" dirty="0">
                <a:solidFill>
                  <a:srgbClr val="FFFFFF"/>
                </a:solidFill>
                <a:latin typeface="Verdana"/>
                <a:cs typeface="Verdana"/>
              </a:rPr>
              <a:t>tions.</a:t>
            </a:r>
            <a:endParaRPr sz="3350">
              <a:latin typeface="Verdana"/>
              <a:cs typeface="Verdana"/>
            </a:endParaRPr>
          </a:p>
          <a:p>
            <a:pPr marL="1247775" marR="2198370" indent="-1235710">
              <a:lnSpc>
                <a:spcPct val="101000"/>
              </a:lnSpc>
            </a:pPr>
            <a:r>
              <a:rPr sz="3350" spc="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9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3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-80" dirty="0">
                <a:solidFill>
                  <a:srgbClr val="FFFFFF"/>
                </a:solidFill>
                <a:latin typeface="Verdana"/>
                <a:cs typeface="Verdana"/>
              </a:rPr>
              <a:t>lude:  </a:t>
            </a:r>
            <a:r>
              <a:rPr sz="3350" spc="14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33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20" dirty="0">
                <a:solidFill>
                  <a:srgbClr val="FFFFFF"/>
                </a:solidFill>
                <a:latin typeface="Verdana"/>
                <a:cs typeface="Verdana"/>
              </a:rPr>
              <a:t>ision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1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50" spc="-1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4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Verdana"/>
                <a:cs typeface="Verdana"/>
              </a:rPr>
              <a:t>Classiﬁer</a:t>
            </a:r>
            <a:endParaRPr sz="3350">
              <a:latin typeface="Verdana"/>
              <a:cs typeface="Verdana"/>
            </a:endParaRPr>
          </a:p>
          <a:p>
            <a:pPr marL="1247775" marR="443865">
              <a:lnSpc>
                <a:spcPct val="101000"/>
              </a:lnSpc>
              <a:spcBef>
                <a:spcPts val="5"/>
              </a:spcBef>
            </a:pPr>
            <a:r>
              <a:rPr sz="3350" spc="5" dirty="0">
                <a:solidFill>
                  <a:srgbClr val="FFFFFF"/>
                </a:solidFill>
                <a:latin typeface="Verdana"/>
                <a:cs typeface="Verdana"/>
              </a:rPr>
              <a:t>Gaussian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Nai</a:t>
            </a:r>
            <a:r>
              <a:rPr sz="3350" spc="-4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3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350" spc="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50" spc="-2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350" spc="-3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Verdana"/>
                <a:cs typeface="Verdana"/>
              </a:rPr>
              <a:t>Classiﬁer  </a:t>
            </a:r>
            <a:r>
              <a:rPr sz="3350" spc="-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-N</a:t>
            </a:r>
            <a:r>
              <a:rPr sz="3350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5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-5" dirty="0">
                <a:solidFill>
                  <a:srgbClr val="FFFFFF"/>
                </a:solidFill>
                <a:latin typeface="Verdana"/>
                <a:cs typeface="Verdana"/>
              </a:rPr>
              <a:t>est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Verdana"/>
                <a:cs typeface="Verdana"/>
              </a:rPr>
              <a:t>Neighbo</a:t>
            </a:r>
            <a:r>
              <a:rPr sz="3350" spc="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Verdana"/>
                <a:cs typeface="Verdana"/>
              </a:rPr>
              <a:t>Classiﬁer  </a:t>
            </a:r>
            <a:r>
              <a:rPr sz="3350" spc="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145" dirty="0">
                <a:solidFill>
                  <a:srgbClr val="FFFFFF"/>
                </a:solidFill>
                <a:latin typeface="Verdana"/>
                <a:cs typeface="Verdana"/>
              </a:rPr>
              <a:t>andom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5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-5" dirty="0">
                <a:solidFill>
                  <a:srgbClr val="FFFFFF"/>
                </a:solidFill>
                <a:latin typeface="Verdana"/>
                <a:cs typeface="Verdana"/>
              </a:rPr>
              <a:t>est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Verdana"/>
                <a:cs typeface="Verdana"/>
              </a:rPr>
              <a:t>Classiﬁer  </a:t>
            </a:r>
            <a:r>
              <a:rPr sz="3350" spc="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350" spc="55" dirty="0">
                <a:solidFill>
                  <a:srgbClr val="FFFFFF"/>
                </a:solidFill>
                <a:latin typeface="Verdana"/>
                <a:cs typeface="Verdana"/>
              </a:rPr>
              <a:t>ogistic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80" dirty="0">
                <a:solidFill>
                  <a:srgbClr val="FFFFFF"/>
                </a:solidFill>
                <a:latin typeface="Verdana"/>
                <a:cs typeface="Verdana"/>
              </a:rPr>
              <a:t>Reg</a:t>
            </a: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ession</a:t>
            </a:r>
            <a:endParaRPr sz="3350">
              <a:latin typeface="Verdana"/>
              <a:cs typeface="Verdana"/>
            </a:endParaRPr>
          </a:p>
          <a:p>
            <a:pPr marL="1247775">
              <a:lnSpc>
                <a:spcPts val="3985"/>
              </a:lnSpc>
              <a:spcBef>
                <a:spcPts val="30"/>
              </a:spcBef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350" spc="-2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70" dirty="0">
                <a:solidFill>
                  <a:srgbClr val="FFFFFF"/>
                </a:solidFill>
                <a:latin typeface="Verdana"/>
                <a:cs typeface="Verdana"/>
              </a:rPr>
              <a:t>adient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90" dirty="0">
                <a:solidFill>
                  <a:srgbClr val="FFFFFF"/>
                </a:solidFill>
                <a:latin typeface="Verdana"/>
                <a:cs typeface="Verdana"/>
              </a:rPr>
              <a:t>Boosting</a:t>
            </a:r>
            <a:r>
              <a:rPr sz="33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Verdana"/>
                <a:cs typeface="Verdana"/>
              </a:rPr>
              <a:t>Classiﬁer</a:t>
            </a:r>
            <a:endParaRPr sz="3350">
              <a:latin typeface="Verdana"/>
              <a:cs typeface="Verdana"/>
            </a:endParaRPr>
          </a:p>
          <a:p>
            <a:pPr marL="12700" marR="5080">
              <a:lnSpc>
                <a:spcPts val="4050"/>
              </a:lnSpc>
              <a:spcBef>
                <a:spcPts val="160"/>
              </a:spcBef>
            </a:pPr>
            <a:r>
              <a:rPr sz="3450" b="1" i="1" spc="-23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345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450" b="1" i="1" spc="-200" dirty="0">
                <a:solidFill>
                  <a:srgbClr val="FFFFFF"/>
                </a:solidFill>
                <a:latin typeface="Verdana"/>
                <a:cs typeface="Verdana"/>
              </a:rPr>
              <a:t>odels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33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450" b="1" i="1" spc="-2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50" b="1" i="1" spc="-2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450" b="1" i="1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50" b="1" i="1" spc="-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450" b="1" i="1" spc="-204" dirty="0">
                <a:solidFill>
                  <a:srgbClr val="FFFFFF"/>
                </a:solidFill>
                <a:latin typeface="Verdana"/>
                <a:cs typeface="Verdana"/>
              </a:rPr>
              <a:t>ain</a:t>
            </a:r>
            <a:r>
              <a:rPr sz="3450" b="1" i="1" spc="-145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7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4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3450" b="1" i="1" spc="-13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3450" b="1" i="1" spc="-204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200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220" dirty="0">
                <a:solidFill>
                  <a:srgbClr val="FFFFFF"/>
                </a:solidFill>
                <a:latin typeface="Verdana"/>
                <a:cs typeface="Verdana"/>
              </a:rPr>
              <a:t>evaluated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7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1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450" b="1" i="1" spc="-1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2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50" b="1" i="1" spc="-215" dirty="0">
                <a:solidFill>
                  <a:srgbClr val="FFFFFF"/>
                </a:solidFill>
                <a:latin typeface="Verdana"/>
                <a:cs typeface="Verdana"/>
              </a:rPr>
              <a:t>est</a:t>
            </a:r>
            <a:r>
              <a:rPr sz="3450" b="1" i="1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i="1" spc="-210" dirty="0">
                <a:solidFill>
                  <a:srgbClr val="FFFFFF"/>
                </a:solidFill>
                <a:latin typeface="Verdana"/>
                <a:cs typeface="Verdana"/>
              </a:rPr>
              <a:t>datase</a:t>
            </a:r>
            <a:r>
              <a:rPr sz="3450" b="1" i="1" spc="-1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50" b="1" i="1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374" y="1800301"/>
            <a:ext cx="44399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0" dirty="0">
                <a:latin typeface="Verdana"/>
                <a:cs typeface="Verdana"/>
              </a:rPr>
              <a:t>Decision</a:t>
            </a:r>
            <a:r>
              <a:rPr sz="4800" spc="-295" dirty="0">
                <a:latin typeface="Verdana"/>
                <a:cs typeface="Verdana"/>
              </a:rPr>
              <a:t> </a:t>
            </a:r>
            <a:r>
              <a:rPr sz="4800" spc="-200" dirty="0">
                <a:latin typeface="Verdana"/>
                <a:cs typeface="Verdana"/>
              </a:rPr>
              <a:t>Tree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42896" y="2203208"/>
            <a:ext cx="8267700" cy="6553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7206" y="4038079"/>
            <a:ext cx="4552950" cy="24653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589" y="1800301"/>
            <a:ext cx="7085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4" dirty="0">
                <a:latin typeface="Verdana"/>
                <a:cs typeface="Verdana"/>
              </a:rPr>
              <a:t>G</a:t>
            </a:r>
            <a:r>
              <a:rPr sz="4800" spc="-200" dirty="0">
                <a:latin typeface="Verdana"/>
                <a:cs typeface="Verdana"/>
              </a:rPr>
              <a:t>a</a:t>
            </a:r>
            <a:r>
              <a:rPr sz="4800" spc="-105" dirty="0">
                <a:latin typeface="Verdana"/>
                <a:cs typeface="Verdana"/>
              </a:rPr>
              <a:t>u</a:t>
            </a:r>
            <a:r>
              <a:rPr sz="4800" spc="-229" dirty="0">
                <a:latin typeface="Verdana"/>
                <a:cs typeface="Verdana"/>
              </a:rPr>
              <a:t>ss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-200" dirty="0">
                <a:latin typeface="Verdana"/>
                <a:cs typeface="Verdana"/>
              </a:rPr>
              <a:t>a</a:t>
            </a:r>
            <a:r>
              <a:rPr sz="4800" spc="-80" dirty="0">
                <a:latin typeface="Verdana"/>
                <a:cs typeface="Verdana"/>
              </a:rPr>
              <a:t>n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200" dirty="0">
                <a:latin typeface="Verdana"/>
                <a:cs typeface="Verdana"/>
              </a:rPr>
              <a:t>N</a:t>
            </a:r>
            <a:r>
              <a:rPr sz="4800" spc="-200" dirty="0">
                <a:latin typeface="Verdana"/>
                <a:cs typeface="Verdana"/>
              </a:rPr>
              <a:t>a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-220" dirty="0">
                <a:latin typeface="Verdana"/>
                <a:cs typeface="Verdana"/>
              </a:rPr>
              <a:t>v</a:t>
            </a:r>
            <a:r>
              <a:rPr sz="4800" spc="-105" dirty="0">
                <a:latin typeface="Verdana"/>
                <a:cs typeface="Verdana"/>
              </a:rPr>
              <a:t>e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30" dirty="0">
                <a:latin typeface="Verdana"/>
                <a:cs typeface="Verdana"/>
              </a:rPr>
              <a:t>B</a:t>
            </a:r>
            <a:r>
              <a:rPr sz="4800" spc="-245" dirty="0">
                <a:latin typeface="Verdana"/>
                <a:cs typeface="Verdana"/>
              </a:rPr>
              <a:t>a</a:t>
            </a:r>
            <a:r>
              <a:rPr sz="4800" spc="-225" dirty="0">
                <a:latin typeface="Verdana"/>
                <a:cs typeface="Verdana"/>
              </a:rPr>
              <a:t>y</a:t>
            </a:r>
            <a:r>
              <a:rPr sz="4800" spc="-110" dirty="0">
                <a:latin typeface="Verdana"/>
                <a:cs typeface="Verdana"/>
              </a:rPr>
              <a:t>e</a:t>
            </a:r>
            <a:r>
              <a:rPr sz="4800" spc="-225" dirty="0">
                <a:latin typeface="Verdana"/>
                <a:cs typeface="Verdana"/>
              </a:rPr>
              <a:t>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79777" y="2085568"/>
            <a:ext cx="9143999" cy="6810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179" y="3823386"/>
            <a:ext cx="4924425" cy="29051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006" y="1800301"/>
            <a:ext cx="7178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5" dirty="0">
                <a:latin typeface="Verdana"/>
                <a:cs typeface="Verdana"/>
              </a:rPr>
              <a:t>K</a:t>
            </a:r>
            <a:r>
              <a:rPr sz="4800" spc="-450" dirty="0">
                <a:latin typeface="Verdana"/>
                <a:cs typeface="Verdana"/>
              </a:rPr>
              <a:t>-</a:t>
            </a:r>
            <a:r>
              <a:rPr sz="4800" spc="-200" dirty="0">
                <a:latin typeface="Verdana"/>
                <a:cs typeface="Verdana"/>
              </a:rPr>
              <a:t>N</a:t>
            </a:r>
            <a:r>
              <a:rPr sz="4800" spc="-180" dirty="0">
                <a:latin typeface="Verdana"/>
                <a:cs typeface="Verdana"/>
              </a:rPr>
              <a:t>e</a:t>
            </a:r>
            <a:r>
              <a:rPr sz="4800" spc="-200" dirty="0">
                <a:latin typeface="Verdana"/>
                <a:cs typeface="Verdana"/>
              </a:rPr>
              <a:t>a</a:t>
            </a:r>
            <a:r>
              <a:rPr sz="4800" spc="-295" dirty="0">
                <a:latin typeface="Verdana"/>
                <a:cs typeface="Verdana"/>
              </a:rPr>
              <a:t>r</a:t>
            </a:r>
            <a:r>
              <a:rPr sz="4800" spc="-110" dirty="0">
                <a:latin typeface="Verdana"/>
                <a:cs typeface="Verdana"/>
              </a:rPr>
              <a:t>e</a:t>
            </a:r>
            <a:r>
              <a:rPr sz="4800" spc="-229" dirty="0">
                <a:latin typeface="Verdana"/>
                <a:cs typeface="Verdana"/>
              </a:rPr>
              <a:t>s</a:t>
            </a:r>
            <a:r>
              <a:rPr sz="4800" spc="-45" dirty="0">
                <a:latin typeface="Verdana"/>
                <a:cs typeface="Verdana"/>
              </a:rPr>
              <a:t>t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200" dirty="0">
                <a:latin typeface="Verdana"/>
                <a:cs typeface="Verdana"/>
              </a:rPr>
              <a:t>N</a:t>
            </a:r>
            <a:r>
              <a:rPr sz="4800" spc="-110" dirty="0">
                <a:latin typeface="Verdana"/>
                <a:cs typeface="Verdana"/>
              </a:rPr>
              <a:t>e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20" dirty="0">
                <a:latin typeface="Verdana"/>
                <a:cs typeface="Verdana"/>
              </a:rPr>
              <a:t>g</a:t>
            </a:r>
            <a:r>
              <a:rPr sz="4800" spc="-85" dirty="0">
                <a:latin typeface="Verdana"/>
                <a:cs typeface="Verdana"/>
              </a:rPr>
              <a:t>h</a:t>
            </a:r>
            <a:r>
              <a:rPr sz="4800" spc="-25" dirty="0">
                <a:latin typeface="Verdana"/>
                <a:cs typeface="Verdana"/>
              </a:rPr>
              <a:t>b</a:t>
            </a:r>
            <a:r>
              <a:rPr sz="4800" spc="-105" dirty="0">
                <a:latin typeface="Verdana"/>
                <a:cs typeface="Verdana"/>
              </a:rPr>
              <a:t>o</a:t>
            </a:r>
            <a:r>
              <a:rPr sz="4800" spc="-105" dirty="0">
                <a:latin typeface="Verdana"/>
                <a:cs typeface="Verdana"/>
              </a:rPr>
              <a:t>u</a:t>
            </a:r>
            <a:r>
              <a:rPr sz="4800" spc="-265" dirty="0">
                <a:latin typeface="Verdana"/>
                <a:cs typeface="Verdana"/>
              </a:rPr>
              <a:t>r</a:t>
            </a:r>
            <a:r>
              <a:rPr sz="4800" spc="-225" dirty="0">
                <a:latin typeface="Verdana"/>
                <a:cs typeface="Verdana"/>
              </a:rPr>
              <a:t>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85771" y="1636357"/>
            <a:ext cx="8839200" cy="66770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077" y="3541649"/>
            <a:ext cx="5543550" cy="31521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578" y="1800301"/>
            <a:ext cx="49853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10" dirty="0">
                <a:latin typeface="Verdana"/>
                <a:cs typeface="Verdana"/>
              </a:rPr>
              <a:t>Random</a:t>
            </a:r>
            <a:r>
              <a:rPr sz="4800" spc="-300" dirty="0">
                <a:latin typeface="Verdana"/>
                <a:cs typeface="Verdana"/>
              </a:rPr>
              <a:t> </a:t>
            </a:r>
            <a:r>
              <a:rPr sz="4800" spc="-150" dirty="0">
                <a:latin typeface="Verdana"/>
                <a:cs typeface="Verdana"/>
              </a:rPr>
              <a:t>Forest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83791" y="1832914"/>
            <a:ext cx="9353550" cy="71342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4527" y="3424885"/>
            <a:ext cx="5372100" cy="29717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525" y="1800301"/>
            <a:ext cx="6383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>
                <a:latin typeface="Verdana"/>
                <a:cs typeface="Verdana"/>
              </a:rPr>
              <a:t>Logistic</a:t>
            </a:r>
            <a:r>
              <a:rPr sz="4800" spc="-300" dirty="0">
                <a:latin typeface="Verdana"/>
                <a:cs typeface="Verdana"/>
              </a:rPr>
              <a:t> </a:t>
            </a:r>
            <a:r>
              <a:rPr sz="4800" spc="-150" dirty="0">
                <a:latin typeface="Verdana"/>
                <a:cs typeface="Verdana"/>
              </a:rPr>
              <a:t>Regression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40153" y="1600746"/>
            <a:ext cx="9591675" cy="728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572" y="3829977"/>
            <a:ext cx="5457825" cy="27908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245" y="1800225"/>
            <a:ext cx="73005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45" dirty="0"/>
              <a:t>Gradient</a:t>
            </a:r>
            <a:r>
              <a:rPr sz="4800" spc="-60" dirty="0"/>
              <a:t> </a:t>
            </a:r>
            <a:r>
              <a:rPr sz="4800" spc="229" dirty="0"/>
              <a:t>Boosting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251116" y="711327"/>
            <a:ext cx="16581755" cy="8322945"/>
            <a:chOff x="1251116" y="711327"/>
            <a:chExt cx="16581755" cy="8322945"/>
          </a:xfrm>
        </p:grpSpPr>
        <p:sp>
          <p:nvSpPr>
            <p:cNvPr id="4" name="object 4"/>
            <p:cNvSpPr/>
            <p:nvPr/>
          </p:nvSpPr>
          <p:spPr>
            <a:xfrm>
              <a:off x="1954326" y="711326"/>
              <a:ext cx="5216525" cy="28575"/>
            </a:xfrm>
            <a:custGeom>
              <a:avLst/>
              <a:gdLst/>
              <a:ahLst/>
              <a:cxnLst/>
              <a:rect l="l" t="t" r="r" b="b"/>
              <a:pathLst>
                <a:path w="5216525" h="28575">
                  <a:moveTo>
                    <a:pt x="5216207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216207" y="28575"/>
                  </a:lnTo>
                  <a:lnTo>
                    <a:pt x="5216207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412124" y="1832921"/>
              <a:ext cx="9420225" cy="7200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116" y="3469563"/>
              <a:ext cx="6800847" cy="3086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0565" y="656590"/>
            <a:ext cx="4758690" cy="646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50" dirty="0"/>
              <a:t>Final</a:t>
            </a:r>
            <a:r>
              <a:rPr sz="4100" spc="-90" dirty="0"/>
              <a:t> </a:t>
            </a:r>
            <a:r>
              <a:rPr sz="4100" spc="175" dirty="0"/>
              <a:t>Results</a:t>
            </a:r>
            <a:endParaRPr sz="4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119" y="2075154"/>
            <a:ext cx="12868274" cy="46767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6136" y="7225881"/>
            <a:ext cx="15144115" cy="17284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algn="ctr">
              <a:lnSpc>
                <a:spcPct val="97000"/>
              </a:lnSpc>
              <a:spcBef>
                <a:spcPts val="205"/>
              </a:spcBef>
            </a:pPr>
            <a:r>
              <a:rPr sz="2850" b="1" i="1" spc="-13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50" b="1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30" dirty="0">
                <a:solidFill>
                  <a:srgbClr val="FFFFFF"/>
                </a:solidFill>
                <a:latin typeface="Verdana"/>
                <a:cs typeface="Verdana"/>
              </a:rPr>
              <a:t>Gradient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90" dirty="0">
                <a:solidFill>
                  <a:srgbClr val="FFFFFF"/>
                </a:solidFill>
                <a:latin typeface="Verdana"/>
                <a:cs typeface="Verdana"/>
              </a:rPr>
              <a:t>Boosting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20" dirty="0">
                <a:solidFill>
                  <a:srgbClr val="FFFFFF"/>
                </a:solidFill>
                <a:latin typeface="Verdana"/>
                <a:cs typeface="Verdana"/>
              </a:rPr>
              <a:t>classiﬁer</a:t>
            </a:r>
            <a:r>
              <a:rPr sz="2850" b="1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10" dirty="0">
                <a:solidFill>
                  <a:srgbClr val="FFFFFF"/>
                </a:solidFill>
                <a:latin typeface="Verdana"/>
                <a:cs typeface="Verdana"/>
              </a:rPr>
              <a:t>outperformed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2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1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1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2850" b="1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0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00" dirty="0">
                <a:solidFill>
                  <a:srgbClr val="FFFFFF"/>
                </a:solidFill>
                <a:latin typeface="Verdana"/>
                <a:cs typeface="Verdana"/>
              </a:rPr>
              <a:t>highest </a:t>
            </a:r>
            <a:r>
              <a:rPr sz="2850" b="1" i="1" spc="-9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40" dirty="0">
                <a:solidFill>
                  <a:srgbClr val="FFFFFF"/>
                </a:solidFill>
                <a:latin typeface="Verdana"/>
                <a:cs typeface="Verdana"/>
              </a:rPr>
              <a:t>accuracy, </a:t>
            </a:r>
            <a:r>
              <a:rPr sz="2850" b="1" i="1" spc="-125" dirty="0">
                <a:solidFill>
                  <a:srgbClr val="FFFFFF"/>
                </a:solidFill>
                <a:latin typeface="Verdana"/>
                <a:cs typeface="Verdana"/>
              </a:rPr>
              <a:t>precision, </a:t>
            </a:r>
            <a:r>
              <a:rPr sz="2850" b="1" i="1" spc="-135" dirty="0">
                <a:solidFill>
                  <a:srgbClr val="FFFFFF"/>
                </a:solidFill>
                <a:latin typeface="Verdana"/>
                <a:cs typeface="Verdana"/>
              </a:rPr>
              <a:t>recall, </a:t>
            </a:r>
            <a:r>
              <a:rPr sz="2850" b="1" i="1" spc="-10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50" b="1" i="1" spc="-470" dirty="0">
                <a:solidFill>
                  <a:srgbClr val="FFFFFF"/>
                </a:solidFill>
                <a:latin typeface="Verdana"/>
                <a:cs typeface="Verdana"/>
              </a:rPr>
              <a:t>F1</a:t>
            </a:r>
            <a:r>
              <a:rPr sz="2850" b="1" i="1" spc="-4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45" dirty="0">
                <a:solidFill>
                  <a:srgbClr val="FFFFFF"/>
                </a:solidFill>
                <a:latin typeface="Verdana"/>
                <a:cs typeface="Verdana"/>
              </a:rPr>
              <a:t>score. </a:t>
            </a:r>
            <a:r>
              <a:rPr sz="2850" b="1" i="1" spc="-340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2850" b="1" i="1" spc="-110" dirty="0">
                <a:solidFill>
                  <a:srgbClr val="FFFFFF"/>
                </a:solidFill>
                <a:latin typeface="Verdana"/>
                <a:cs typeface="Verdana"/>
              </a:rPr>
              <a:t>achieved </a:t>
            </a:r>
            <a:r>
              <a:rPr sz="2850" b="1" i="1" spc="-16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850" b="1" i="1" spc="-90" dirty="0">
                <a:solidFill>
                  <a:srgbClr val="FFFFFF"/>
                </a:solidFill>
                <a:latin typeface="Verdana"/>
                <a:cs typeface="Verdana"/>
              </a:rPr>
              <a:t>perfect </a:t>
            </a:r>
            <a:r>
              <a:rPr sz="2850" b="1" i="1" spc="-114" dirty="0">
                <a:solidFill>
                  <a:srgbClr val="FFFFFF"/>
                </a:solidFill>
                <a:latin typeface="Verdana"/>
                <a:cs typeface="Verdana"/>
              </a:rPr>
              <a:t>AUC-ROC </a:t>
            </a:r>
            <a:r>
              <a:rPr sz="2850" b="1" i="1" spc="-145" dirty="0">
                <a:solidFill>
                  <a:srgbClr val="FFFFFF"/>
                </a:solidFill>
                <a:latin typeface="Verdana"/>
                <a:cs typeface="Verdana"/>
              </a:rPr>
              <a:t>score, </a:t>
            </a:r>
            <a:r>
              <a:rPr sz="2850" b="1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80" dirty="0">
                <a:solidFill>
                  <a:srgbClr val="FFFFFF"/>
                </a:solidFill>
                <a:latin typeface="Verdana"/>
                <a:cs typeface="Verdana"/>
              </a:rPr>
              <a:t>indicating </a:t>
            </a:r>
            <a:r>
              <a:rPr sz="2850" b="1" i="1" spc="-114" dirty="0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sz="2850" b="1" i="1" spc="-135" dirty="0">
                <a:solidFill>
                  <a:srgbClr val="FFFFFF"/>
                </a:solidFill>
                <a:latin typeface="Verdana"/>
                <a:cs typeface="Verdana"/>
              </a:rPr>
              <a:t>superior </a:t>
            </a:r>
            <a:r>
              <a:rPr sz="2850" b="1" i="1" spc="-110" dirty="0">
                <a:solidFill>
                  <a:srgbClr val="FFFFFF"/>
                </a:solidFill>
                <a:latin typeface="Verdana"/>
                <a:cs typeface="Verdana"/>
              </a:rPr>
              <a:t>ability </a:t>
            </a:r>
            <a:r>
              <a:rPr sz="2850" b="1" i="1" spc="-10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50" b="1" i="1" spc="-110" dirty="0">
                <a:solidFill>
                  <a:srgbClr val="FFFFFF"/>
                </a:solidFill>
                <a:latin typeface="Verdana"/>
                <a:cs typeface="Verdana"/>
              </a:rPr>
              <a:t>differentiate between </a:t>
            </a:r>
            <a:r>
              <a:rPr sz="2850" b="1" i="1" spc="-120" dirty="0">
                <a:solidFill>
                  <a:srgbClr val="FFFFFF"/>
                </a:solidFill>
                <a:latin typeface="Verdana"/>
                <a:cs typeface="Verdana"/>
              </a:rPr>
              <a:t>fraudulent </a:t>
            </a:r>
            <a:r>
              <a:rPr sz="2850" b="1" i="1" spc="-10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50" b="1" i="1" spc="-145" dirty="0">
                <a:solidFill>
                  <a:srgbClr val="FFFFFF"/>
                </a:solidFill>
                <a:latin typeface="Verdana"/>
                <a:cs typeface="Verdana"/>
              </a:rPr>
              <a:t>non- </a:t>
            </a:r>
            <a:r>
              <a:rPr sz="2850" b="1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20" dirty="0">
                <a:solidFill>
                  <a:srgbClr val="FFFFFF"/>
                </a:solidFill>
                <a:latin typeface="Verdana"/>
                <a:cs typeface="Verdana"/>
              </a:rPr>
              <a:t>fraudulent</a:t>
            </a:r>
            <a:r>
              <a:rPr sz="2850" b="1" i="1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i="1" spc="-130" dirty="0">
                <a:solidFill>
                  <a:srgbClr val="FFFFFF"/>
                </a:solidFill>
                <a:latin typeface="Verdana"/>
                <a:cs typeface="Verdana"/>
              </a:rPr>
              <a:t>transactions.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17385" y="1499870"/>
            <a:ext cx="6247130" cy="826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90"/>
              </a:spcBef>
            </a:pPr>
            <a:r>
              <a:rPr spc="225" dirty="0"/>
              <a:t>Conclusion</a:t>
            </a:r>
            <a:endParaRPr spc="225" dirty="0"/>
          </a:p>
        </p:txBody>
      </p:sp>
      <p:sp>
        <p:nvSpPr>
          <p:cNvPr id="5" name="object 5"/>
          <p:cNvSpPr txBox="1"/>
          <p:nvPr/>
        </p:nvSpPr>
        <p:spPr>
          <a:xfrm>
            <a:off x="2257736" y="3297248"/>
            <a:ext cx="13406119" cy="5781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15"/>
              </a:spcBef>
            </a:pPr>
            <a:r>
              <a:rPr sz="3400" spc="180" dirty="0">
                <a:solidFill>
                  <a:srgbClr val="12D87E"/>
                </a:solidFill>
                <a:latin typeface="Verdana"/>
                <a:cs typeface="Verdana"/>
              </a:rPr>
              <a:t>Among 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the </a:t>
            </a:r>
            <a:r>
              <a:rPr sz="3400" spc="85" dirty="0">
                <a:solidFill>
                  <a:srgbClr val="12D87E"/>
                </a:solidFill>
                <a:latin typeface="Verdana"/>
                <a:cs typeface="Verdana"/>
              </a:rPr>
              <a:t>models </a:t>
            </a:r>
            <a:r>
              <a:rPr sz="3400" spc="-45" dirty="0">
                <a:solidFill>
                  <a:srgbClr val="12D87E"/>
                </a:solidFill>
                <a:latin typeface="Verdana"/>
                <a:cs typeface="Verdana"/>
              </a:rPr>
              <a:t>evaluated, </a:t>
            </a:r>
            <a:r>
              <a:rPr sz="3400" spc="85" dirty="0">
                <a:solidFill>
                  <a:srgbClr val="12D87E"/>
                </a:solidFill>
                <a:latin typeface="Verdana"/>
                <a:cs typeface="Verdana"/>
              </a:rPr>
              <a:t>the </a:t>
            </a:r>
            <a:r>
              <a:rPr sz="3500" b="1" i="1" spc="-215" dirty="0">
                <a:solidFill>
                  <a:srgbClr val="E84D00"/>
                </a:solidFill>
                <a:latin typeface="Verdana"/>
                <a:cs typeface="Verdana"/>
              </a:rPr>
              <a:t>Gradient </a:t>
            </a:r>
            <a:r>
              <a:rPr sz="3500" b="1" i="1" spc="-170" dirty="0">
                <a:solidFill>
                  <a:srgbClr val="E84D00"/>
                </a:solidFill>
                <a:latin typeface="Verdana"/>
                <a:cs typeface="Verdana"/>
              </a:rPr>
              <a:t>Boosting </a:t>
            </a:r>
            <a:r>
              <a:rPr sz="3500" b="1" i="1" spc="-165" dirty="0">
                <a:solidFill>
                  <a:srgbClr val="E84D00"/>
                </a:solidFill>
                <a:latin typeface="Verdana"/>
                <a:cs typeface="Verdana"/>
              </a:rPr>
              <a:t> </a:t>
            </a:r>
            <a:r>
              <a:rPr sz="3500" b="1" i="1" spc="-50" dirty="0">
                <a:solidFill>
                  <a:srgbClr val="E84D00"/>
                </a:solidFill>
                <a:latin typeface="Verdana"/>
                <a:cs typeface="Verdana"/>
              </a:rPr>
              <a:t>C</a:t>
            </a:r>
            <a:r>
              <a:rPr sz="3500" b="1" i="1" spc="-215" dirty="0">
                <a:solidFill>
                  <a:srgbClr val="E84D00"/>
                </a:solidFill>
                <a:latin typeface="Verdana"/>
                <a:cs typeface="Verdana"/>
              </a:rPr>
              <a:t>l</a:t>
            </a:r>
            <a:r>
              <a:rPr sz="3500" b="1" i="1" spc="-265" dirty="0">
                <a:solidFill>
                  <a:srgbClr val="E84D00"/>
                </a:solidFill>
                <a:latin typeface="Verdana"/>
                <a:cs typeface="Verdana"/>
              </a:rPr>
              <a:t>a</a:t>
            </a:r>
            <a:r>
              <a:rPr sz="3500" b="1" i="1" spc="-320" dirty="0">
                <a:solidFill>
                  <a:srgbClr val="E84D00"/>
                </a:solidFill>
                <a:latin typeface="Verdana"/>
                <a:cs typeface="Verdana"/>
              </a:rPr>
              <a:t>ss</a:t>
            </a:r>
            <a:r>
              <a:rPr sz="3500" b="1" i="1" spc="-215" dirty="0">
                <a:solidFill>
                  <a:srgbClr val="E84D00"/>
                </a:solidFill>
                <a:latin typeface="Verdana"/>
                <a:cs typeface="Verdana"/>
              </a:rPr>
              <a:t>i</a:t>
            </a:r>
            <a:r>
              <a:rPr sz="3500" b="1" i="1" spc="-285" dirty="0">
                <a:solidFill>
                  <a:srgbClr val="E84D00"/>
                </a:solidFill>
                <a:latin typeface="Verdana"/>
                <a:cs typeface="Verdana"/>
              </a:rPr>
              <a:t>ﬁ</a:t>
            </a:r>
            <a:r>
              <a:rPr sz="3500" b="1" i="1" spc="-200" dirty="0">
                <a:solidFill>
                  <a:srgbClr val="E84D00"/>
                </a:solidFill>
                <a:latin typeface="Verdana"/>
                <a:cs typeface="Verdana"/>
              </a:rPr>
              <a:t>e</a:t>
            </a:r>
            <a:r>
              <a:rPr sz="3500" b="1" i="1" spc="-305" dirty="0">
                <a:solidFill>
                  <a:srgbClr val="E84D00"/>
                </a:solidFill>
                <a:latin typeface="Verdana"/>
                <a:cs typeface="Verdana"/>
              </a:rPr>
              <a:t>r</a:t>
            </a:r>
            <a:r>
              <a:rPr sz="3500" b="1" i="1" spc="-300" dirty="0">
                <a:solidFill>
                  <a:srgbClr val="E84D00"/>
                </a:solidFill>
                <a:latin typeface="Verdana"/>
                <a:cs typeface="Verdana"/>
              </a:rPr>
              <a:t> </a:t>
            </a:r>
            <a:r>
              <a:rPr sz="3400" spc="200" dirty="0">
                <a:solidFill>
                  <a:srgbClr val="12D87E"/>
                </a:solidFill>
                <a:latin typeface="Verdana"/>
                <a:cs typeface="Verdana"/>
              </a:rPr>
              <a:t>p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8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70" dirty="0">
                <a:solidFill>
                  <a:srgbClr val="12D87E"/>
                </a:solidFill>
                <a:latin typeface="Verdana"/>
                <a:cs typeface="Verdana"/>
              </a:rPr>
              <a:t>f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-110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320" dirty="0">
                <a:solidFill>
                  <a:srgbClr val="12D87E"/>
                </a:solidFill>
                <a:latin typeface="Verdana"/>
                <a:cs typeface="Verdana"/>
              </a:rPr>
              <a:t>m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204" dirty="0">
                <a:solidFill>
                  <a:srgbClr val="12D87E"/>
                </a:solidFill>
                <a:latin typeface="Verdana"/>
                <a:cs typeface="Verdana"/>
              </a:rPr>
              <a:t>d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45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40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00" dirty="0">
                <a:solidFill>
                  <a:srgbClr val="12D87E"/>
                </a:solidFill>
                <a:latin typeface="Verdana"/>
                <a:cs typeface="Verdana"/>
              </a:rPr>
              <a:t>b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105" dirty="0">
                <a:solidFill>
                  <a:srgbClr val="12D87E"/>
                </a:solidFill>
                <a:latin typeface="Verdana"/>
                <a:cs typeface="Verdana"/>
              </a:rPr>
              <a:t>s</a:t>
            </a:r>
            <a:r>
              <a:rPr sz="3400" spc="50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-210" dirty="0">
                <a:solidFill>
                  <a:srgbClr val="12D87E"/>
                </a:solidFill>
                <a:latin typeface="Verdana"/>
                <a:cs typeface="Verdana"/>
              </a:rPr>
              <a:t>v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24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515" dirty="0">
                <a:solidFill>
                  <a:srgbClr val="12D87E"/>
                </a:solidFill>
                <a:latin typeface="Verdana"/>
                <a:cs typeface="Verdana"/>
              </a:rPr>
              <a:t>,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20" dirty="0">
                <a:solidFill>
                  <a:srgbClr val="12D87E"/>
                </a:solidFill>
                <a:latin typeface="Verdana"/>
                <a:cs typeface="Verdana"/>
              </a:rPr>
              <a:t>w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160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125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40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6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145" dirty="0">
                <a:solidFill>
                  <a:srgbClr val="12D87E"/>
                </a:solidFill>
                <a:latin typeface="Verdana"/>
                <a:cs typeface="Verdana"/>
              </a:rPr>
              <a:t>g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105" dirty="0">
                <a:solidFill>
                  <a:srgbClr val="12D87E"/>
                </a:solidFill>
                <a:latin typeface="Verdana"/>
                <a:cs typeface="Verdana"/>
              </a:rPr>
              <a:t>s</a:t>
            </a:r>
            <a:r>
              <a:rPr sz="3400" spc="50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105" dirty="0">
                <a:solidFill>
                  <a:srgbClr val="12D87E"/>
                </a:solidFill>
                <a:latin typeface="Verdana"/>
                <a:cs typeface="Verdana"/>
              </a:rPr>
              <a:t>s</a:t>
            </a:r>
            <a:r>
              <a:rPr sz="3400" spc="120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-12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80" dirty="0">
                <a:solidFill>
                  <a:srgbClr val="12D87E"/>
                </a:solidFill>
                <a:latin typeface="Verdana"/>
                <a:cs typeface="Verdana"/>
              </a:rPr>
              <a:t>s  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across all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metrics. </a:t>
            </a:r>
            <a:r>
              <a:rPr sz="3400" spc="20" dirty="0">
                <a:solidFill>
                  <a:srgbClr val="12D87E"/>
                </a:solidFill>
                <a:latin typeface="Verdana"/>
                <a:cs typeface="Verdana"/>
              </a:rPr>
              <a:t>The </a:t>
            </a:r>
            <a:r>
              <a:rPr sz="3400" spc="60" dirty="0">
                <a:solidFill>
                  <a:srgbClr val="12D87E"/>
                </a:solidFill>
                <a:latin typeface="Verdana"/>
                <a:cs typeface="Verdana"/>
              </a:rPr>
              <a:t>Decision </a:t>
            </a:r>
            <a:r>
              <a:rPr sz="3400" spc="-55" dirty="0">
                <a:solidFill>
                  <a:srgbClr val="12D87E"/>
                </a:solidFill>
                <a:latin typeface="Verdana"/>
                <a:cs typeface="Verdana"/>
              </a:rPr>
              <a:t>Tree </a:t>
            </a:r>
            <a:r>
              <a:rPr sz="3400" spc="110" dirty="0">
                <a:solidFill>
                  <a:srgbClr val="12D87E"/>
                </a:solidFill>
                <a:latin typeface="Verdana"/>
                <a:cs typeface="Verdana"/>
              </a:rPr>
              <a:t>and </a:t>
            </a:r>
            <a:r>
              <a:rPr sz="3400" spc="135" dirty="0">
                <a:solidFill>
                  <a:srgbClr val="12D87E"/>
                </a:solidFill>
                <a:latin typeface="Verdana"/>
                <a:cs typeface="Verdana"/>
              </a:rPr>
              <a:t>Random 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Forest </a:t>
            </a:r>
            <a:r>
              <a:rPr sz="3400" spc="2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25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-10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-105" dirty="0">
                <a:solidFill>
                  <a:srgbClr val="12D87E"/>
                </a:solidFill>
                <a:latin typeface="Verdana"/>
                <a:cs typeface="Verdana"/>
              </a:rPr>
              <a:t>ss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-40" dirty="0">
                <a:solidFill>
                  <a:srgbClr val="12D87E"/>
                </a:solidFill>
                <a:latin typeface="Verdana"/>
                <a:cs typeface="Verdana"/>
              </a:rPr>
              <a:t>ﬁ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90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100" dirty="0">
                <a:solidFill>
                  <a:srgbClr val="12D87E"/>
                </a:solidFill>
                <a:latin typeface="Verdana"/>
                <a:cs typeface="Verdana"/>
              </a:rPr>
              <a:t>s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105" dirty="0">
                <a:solidFill>
                  <a:srgbClr val="12D87E"/>
                </a:solidFill>
                <a:latin typeface="Verdana"/>
                <a:cs typeface="Verdana"/>
              </a:rPr>
              <a:t>s</a:t>
            </a:r>
            <a:r>
              <a:rPr sz="3400" spc="85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00" dirty="0">
                <a:solidFill>
                  <a:srgbClr val="12D87E"/>
                </a:solidFill>
                <a:latin typeface="Verdana"/>
                <a:cs typeface="Verdana"/>
              </a:rPr>
              <a:t>p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8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70" dirty="0">
                <a:solidFill>
                  <a:srgbClr val="12D87E"/>
                </a:solidFill>
                <a:latin typeface="Verdana"/>
                <a:cs typeface="Verdana"/>
              </a:rPr>
              <a:t>f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-110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320" dirty="0">
                <a:solidFill>
                  <a:srgbClr val="12D87E"/>
                </a:solidFill>
                <a:latin typeface="Verdana"/>
                <a:cs typeface="Verdana"/>
              </a:rPr>
              <a:t>m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204" dirty="0">
                <a:solidFill>
                  <a:srgbClr val="12D87E"/>
                </a:solidFill>
                <a:latin typeface="Verdana"/>
                <a:cs typeface="Verdana"/>
              </a:rPr>
              <a:t>d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210" dirty="0">
                <a:solidFill>
                  <a:srgbClr val="12D87E"/>
                </a:solidFill>
                <a:latin typeface="Verdana"/>
                <a:cs typeface="Verdana"/>
              </a:rPr>
              <a:t>v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155" dirty="0">
                <a:solidFill>
                  <a:srgbClr val="12D87E"/>
                </a:solidFill>
                <a:latin typeface="Verdana"/>
                <a:cs typeface="Verdana"/>
              </a:rPr>
              <a:t>y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70" dirty="0">
                <a:solidFill>
                  <a:srgbClr val="12D87E"/>
                </a:solidFill>
                <a:latin typeface="Verdana"/>
                <a:cs typeface="Verdana"/>
              </a:rPr>
              <a:t>w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515" dirty="0">
                <a:solidFill>
                  <a:srgbClr val="12D87E"/>
                </a:solidFill>
                <a:latin typeface="Verdana"/>
                <a:cs typeface="Verdana"/>
              </a:rPr>
              <a:t>,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20" dirty="0">
                <a:solidFill>
                  <a:srgbClr val="12D87E"/>
                </a:solidFill>
                <a:latin typeface="Verdana"/>
                <a:cs typeface="Verdana"/>
              </a:rPr>
              <a:t>w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160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6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145" dirty="0">
                <a:solidFill>
                  <a:srgbClr val="12D87E"/>
                </a:solidFill>
                <a:latin typeface="Verdana"/>
                <a:cs typeface="Verdana"/>
              </a:rPr>
              <a:t>g</a:t>
            </a:r>
            <a:r>
              <a:rPr sz="3400" spc="160" dirty="0">
                <a:solidFill>
                  <a:srgbClr val="12D87E"/>
                </a:solidFill>
                <a:latin typeface="Verdana"/>
                <a:cs typeface="Verdana"/>
              </a:rPr>
              <a:t>h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120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150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145" dirty="0">
                <a:solidFill>
                  <a:srgbClr val="12D87E"/>
                </a:solidFill>
                <a:latin typeface="Verdana"/>
                <a:cs typeface="Verdana"/>
              </a:rPr>
              <a:t>u</a:t>
            </a:r>
            <a:r>
              <a:rPr sz="3400" spc="-24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125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-275" dirty="0">
                <a:solidFill>
                  <a:srgbClr val="12D87E"/>
                </a:solidFill>
                <a:latin typeface="Verdana"/>
                <a:cs typeface="Verdana"/>
              </a:rPr>
              <a:t>y</a:t>
            </a:r>
            <a:r>
              <a:rPr sz="3400" spc="-500" dirty="0">
                <a:solidFill>
                  <a:srgbClr val="12D87E"/>
                </a:solidFill>
                <a:latin typeface="Verdana"/>
                <a:cs typeface="Verdana"/>
              </a:rPr>
              <a:t>,  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precision, </a:t>
            </a:r>
            <a:r>
              <a:rPr sz="3400" spc="-75" dirty="0">
                <a:solidFill>
                  <a:srgbClr val="12D87E"/>
                </a:solidFill>
                <a:latin typeface="Verdana"/>
                <a:cs typeface="Verdana"/>
              </a:rPr>
              <a:t>recall, </a:t>
            </a:r>
            <a:r>
              <a:rPr sz="3400" spc="110" dirty="0">
                <a:solidFill>
                  <a:srgbClr val="12D87E"/>
                </a:solidFill>
                <a:latin typeface="Verdana"/>
                <a:cs typeface="Verdana"/>
              </a:rPr>
              <a:t>and </a:t>
            </a:r>
            <a:r>
              <a:rPr sz="3400" spc="-330" dirty="0">
                <a:solidFill>
                  <a:srgbClr val="12D87E"/>
                </a:solidFill>
                <a:latin typeface="Verdana"/>
                <a:cs typeface="Verdana"/>
              </a:rPr>
              <a:t>F1 </a:t>
            </a:r>
            <a:r>
              <a:rPr sz="3400" spc="-90" dirty="0">
                <a:solidFill>
                  <a:srgbClr val="12D87E"/>
                </a:solidFill>
                <a:latin typeface="Verdana"/>
                <a:cs typeface="Verdana"/>
              </a:rPr>
              <a:t>scores, </a:t>
            </a:r>
            <a:r>
              <a:rPr sz="3400" spc="114" dirty="0">
                <a:solidFill>
                  <a:srgbClr val="12D87E"/>
                </a:solidFill>
                <a:latin typeface="Verdana"/>
                <a:cs typeface="Verdana"/>
              </a:rPr>
              <a:t>making </a:t>
            </a:r>
            <a:r>
              <a:rPr sz="3400" spc="140" dirty="0">
                <a:solidFill>
                  <a:srgbClr val="12D87E"/>
                </a:solidFill>
                <a:latin typeface="Verdana"/>
                <a:cs typeface="Verdana"/>
              </a:rPr>
              <a:t>them </a:t>
            </a:r>
            <a:r>
              <a:rPr sz="3400" spc="10" dirty="0">
                <a:solidFill>
                  <a:srgbClr val="12D87E"/>
                </a:solidFill>
                <a:latin typeface="Verdana"/>
                <a:cs typeface="Verdana"/>
              </a:rPr>
              <a:t>reliable </a:t>
            </a:r>
            <a:r>
              <a:rPr sz="3400" spc="60" dirty="0">
                <a:solidFill>
                  <a:srgbClr val="12D87E"/>
                </a:solidFill>
                <a:latin typeface="Verdana"/>
                <a:cs typeface="Verdana"/>
              </a:rPr>
              <a:t>choices </a:t>
            </a:r>
            <a:r>
              <a:rPr sz="3400" spc="-118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for </a:t>
            </a:r>
            <a:r>
              <a:rPr sz="3400" spc="5" dirty="0">
                <a:solidFill>
                  <a:srgbClr val="12D87E"/>
                </a:solidFill>
                <a:latin typeface="Verdana"/>
                <a:cs typeface="Verdana"/>
              </a:rPr>
              <a:t>fraud </a:t>
            </a:r>
            <a:r>
              <a:rPr sz="3400" spc="20" dirty="0">
                <a:solidFill>
                  <a:srgbClr val="12D87E"/>
                </a:solidFill>
                <a:latin typeface="Verdana"/>
                <a:cs typeface="Verdana"/>
              </a:rPr>
              <a:t>detection. </a:t>
            </a:r>
            <a:r>
              <a:rPr sz="3400" spc="-120" dirty="0">
                <a:solidFill>
                  <a:srgbClr val="12D87E"/>
                </a:solidFill>
                <a:latin typeface="Verdana"/>
                <a:cs typeface="Verdana"/>
              </a:rPr>
              <a:t>In </a:t>
            </a:r>
            <a:r>
              <a:rPr sz="3400" spc="-45" dirty="0">
                <a:solidFill>
                  <a:srgbClr val="12D87E"/>
                </a:solidFill>
                <a:latin typeface="Verdana"/>
                <a:cs typeface="Verdana"/>
              </a:rPr>
              <a:t>contrast, 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the </a:t>
            </a:r>
            <a:r>
              <a:rPr sz="3400" spc="5" dirty="0">
                <a:solidFill>
                  <a:srgbClr val="12D87E"/>
                </a:solidFill>
                <a:latin typeface="Verdana"/>
                <a:cs typeface="Verdana"/>
              </a:rPr>
              <a:t>Gaussian Naive 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Bayes 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classiﬁer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showed</a:t>
            </a:r>
            <a:r>
              <a:rPr sz="3400" spc="-29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the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12D87E"/>
                </a:solidFill>
                <a:latin typeface="Verdana"/>
                <a:cs typeface="Verdana"/>
              </a:rPr>
              <a:t>poorest</a:t>
            </a:r>
            <a:r>
              <a:rPr sz="3400" spc="-29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12D87E"/>
                </a:solidFill>
                <a:latin typeface="Verdana"/>
                <a:cs typeface="Verdana"/>
              </a:rPr>
              <a:t>performance,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85" dirty="0">
                <a:solidFill>
                  <a:srgbClr val="12D87E"/>
                </a:solidFill>
                <a:latin typeface="Verdana"/>
                <a:cs typeface="Verdana"/>
              </a:rPr>
              <a:t>indicating</a:t>
            </a:r>
            <a:r>
              <a:rPr sz="3400" spc="-29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12D87E"/>
                </a:solidFill>
                <a:latin typeface="Verdana"/>
                <a:cs typeface="Verdana"/>
              </a:rPr>
              <a:t>it</a:t>
            </a:r>
            <a:r>
              <a:rPr sz="3400" spc="-29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12D87E"/>
                </a:solidFill>
                <a:latin typeface="Verdana"/>
                <a:cs typeface="Verdana"/>
              </a:rPr>
              <a:t>is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95" dirty="0">
                <a:solidFill>
                  <a:srgbClr val="12D87E"/>
                </a:solidFill>
                <a:latin typeface="Verdana"/>
                <a:cs typeface="Verdana"/>
              </a:rPr>
              <a:t>not </a:t>
            </a:r>
            <a:r>
              <a:rPr sz="3400" spc="-118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well-suited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for </a:t>
            </a:r>
            <a:r>
              <a:rPr sz="3400" spc="25" dirty="0">
                <a:solidFill>
                  <a:srgbClr val="12D87E"/>
                </a:solidFill>
                <a:latin typeface="Verdana"/>
                <a:cs typeface="Verdana"/>
              </a:rPr>
              <a:t>this </a:t>
            </a:r>
            <a:r>
              <a:rPr sz="3400" spc="50" dirty="0">
                <a:solidFill>
                  <a:srgbClr val="12D87E"/>
                </a:solidFill>
                <a:latin typeface="Verdana"/>
                <a:cs typeface="Verdana"/>
              </a:rPr>
              <a:t>speciﬁc </a:t>
            </a:r>
            <a:r>
              <a:rPr sz="3400" spc="-105" dirty="0">
                <a:solidFill>
                  <a:srgbClr val="12D87E"/>
                </a:solidFill>
                <a:latin typeface="Verdana"/>
                <a:cs typeface="Verdana"/>
              </a:rPr>
              <a:t>task. </a:t>
            </a:r>
            <a:r>
              <a:rPr sz="3400" spc="70" dirty="0">
                <a:solidFill>
                  <a:srgbClr val="12D87E"/>
                </a:solidFill>
                <a:latin typeface="Verdana"/>
                <a:cs typeface="Verdana"/>
              </a:rPr>
              <a:t>Based </a:t>
            </a:r>
            <a:r>
              <a:rPr sz="3400" spc="120" dirty="0">
                <a:solidFill>
                  <a:srgbClr val="12D87E"/>
                </a:solidFill>
                <a:latin typeface="Verdana"/>
                <a:cs typeface="Verdana"/>
              </a:rPr>
              <a:t>on 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these </a:t>
            </a:r>
            <a:r>
              <a:rPr sz="3400" spc="-80" dirty="0">
                <a:solidFill>
                  <a:srgbClr val="12D87E"/>
                </a:solidFill>
                <a:latin typeface="Verdana"/>
                <a:cs typeface="Verdana"/>
              </a:rPr>
              <a:t>results, 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the </a:t>
            </a:r>
            <a:r>
              <a:rPr sz="3400" spc="8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12D87E"/>
                </a:solidFill>
                <a:latin typeface="Verdana"/>
                <a:cs typeface="Verdana"/>
              </a:rPr>
              <a:t>Gradient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90" dirty="0">
                <a:solidFill>
                  <a:srgbClr val="12D87E"/>
                </a:solidFill>
                <a:latin typeface="Verdana"/>
                <a:cs typeface="Verdana"/>
              </a:rPr>
              <a:t>Boosting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Classiﬁer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12D87E"/>
                </a:solidFill>
                <a:latin typeface="Verdana"/>
                <a:cs typeface="Verdana"/>
              </a:rPr>
              <a:t>is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125" dirty="0">
                <a:solidFill>
                  <a:srgbClr val="12D87E"/>
                </a:solidFill>
                <a:latin typeface="Verdana"/>
                <a:cs typeface="Verdana"/>
              </a:rPr>
              <a:t>recommended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for</a:t>
            </a:r>
            <a:r>
              <a:rPr sz="3400" spc="-295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85" dirty="0">
                <a:solidFill>
                  <a:srgbClr val="12D87E"/>
                </a:solidFill>
                <a:latin typeface="Verdana"/>
                <a:cs typeface="Verdana"/>
              </a:rPr>
              <a:t>deployment </a:t>
            </a:r>
            <a:r>
              <a:rPr sz="3400" spc="-118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75" dirty="0">
                <a:solidFill>
                  <a:srgbClr val="12D87E"/>
                </a:solidFill>
                <a:latin typeface="Verdana"/>
                <a:cs typeface="Verdana"/>
              </a:rPr>
              <a:t>in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a </a:t>
            </a:r>
            <a:r>
              <a:rPr sz="3400" dirty="0">
                <a:solidFill>
                  <a:srgbClr val="12D87E"/>
                </a:solidFill>
                <a:latin typeface="Verdana"/>
                <a:cs typeface="Verdana"/>
              </a:rPr>
              <a:t>real-time </a:t>
            </a:r>
            <a:r>
              <a:rPr sz="3400" spc="40" dirty="0">
                <a:solidFill>
                  <a:srgbClr val="12D87E"/>
                </a:solidFill>
                <a:latin typeface="Verdana"/>
                <a:cs typeface="Verdana"/>
              </a:rPr>
              <a:t>Fastag </a:t>
            </a:r>
            <a:r>
              <a:rPr sz="3400" spc="5" dirty="0">
                <a:solidFill>
                  <a:srgbClr val="12D87E"/>
                </a:solidFill>
                <a:latin typeface="Verdana"/>
                <a:cs typeface="Verdana"/>
              </a:rPr>
              <a:t>fraud </a:t>
            </a:r>
            <a:r>
              <a:rPr sz="3400" spc="75" dirty="0">
                <a:solidFill>
                  <a:srgbClr val="12D87E"/>
                </a:solidFill>
                <a:latin typeface="Verdana"/>
                <a:cs typeface="Verdana"/>
              </a:rPr>
              <a:t>detection 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system </a:t>
            </a:r>
            <a:r>
              <a:rPr sz="3400" spc="130" dirty="0">
                <a:solidFill>
                  <a:srgbClr val="12D87E"/>
                </a:solidFill>
                <a:latin typeface="Verdana"/>
                <a:cs typeface="Verdana"/>
              </a:rPr>
              <a:t>due </a:t>
            </a:r>
            <a:r>
              <a:rPr sz="3400" spc="30" dirty="0">
                <a:solidFill>
                  <a:srgbClr val="12D87E"/>
                </a:solidFill>
                <a:latin typeface="Verdana"/>
                <a:cs typeface="Verdana"/>
              </a:rPr>
              <a:t>to </a:t>
            </a:r>
            <a:r>
              <a:rPr sz="3400" spc="-25" dirty="0">
                <a:solidFill>
                  <a:srgbClr val="12D87E"/>
                </a:solidFill>
                <a:latin typeface="Verdana"/>
                <a:cs typeface="Verdana"/>
              </a:rPr>
              <a:t>its 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254" dirty="0">
                <a:solidFill>
                  <a:srgbClr val="12D87E"/>
                </a:solidFill>
                <a:latin typeface="Verdana"/>
                <a:cs typeface="Verdana"/>
              </a:rPr>
              <a:t>x</a:t>
            </a:r>
            <a:r>
              <a:rPr sz="3400" spc="120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200" dirty="0">
                <a:solidFill>
                  <a:srgbClr val="12D87E"/>
                </a:solidFill>
                <a:latin typeface="Verdana"/>
                <a:cs typeface="Verdana"/>
              </a:rPr>
              <a:t>p</a:t>
            </a:r>
            <a:r>
              <a:rPr sz="3400" spc="45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20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45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n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200" dirty="0">
                <a:solidFill>
                  <a:srgbClr val="12D87E"/>
                </a:solidFill>
                <a:latin typeface="Verdana"/>
                <a:cs typeface="Verdana"/>
              </a:rPr>
              <a:t>p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8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-70" dirty="0">
                <a:solidFill>
                  <a:srgbClr val="12D87E"/>
                </a:solidFill>
                <a:latin typeface="Verdana"/>
                <a:cs typeface="Verdana"/>
              </a:rPr>
              <a:t>f</a:t>
            </a:r>
            <a:r>
              <a:rPr sz="3400" spc="80" dirty="0">
                <a:solidFill>
                  <a:srgbClr val="12D87E"/>
                </a:solidFill>
                <a:latin typeface="Verdana"/>
                <a:cs typeface="Verdana"/>
              </a:rPr>
              <a:t>o</a:t>
            </a:r>
            <a:r>
              <a:rPr sz="3400" spc="-110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320" dirty="0">
                <a:solidFill>
                  <a:srgbClr val="12D87E"/>
                </a:solidFill>
                <a:latin typeface="Verdana"/>
                <a:cs typeface="Verdana"/>
              </a:rPr>
              <a:t>m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n</a:t>
            </a:r>
            <a:r>
              <a:rPr sz="3400" spc="120" dirty="0">
                <a:solidFill>
                  <a:srgbClr val="12D87E"/>
                </a:solidFill>
                <a:latin typeface="Verdana"/>
                <a:cs typeface="Verdana"/>
              </a:rPr>
              <a:t>c</a:t>
            </a:r>
            <a:r>
              <a:rPr sz="3400" spc="40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155" dirty="0">
                <a:solidFill>
                  <a:srgbClr val="12D87E"/>
                </a:solidFill>
                <a:latin typeface="Verdana"/>
                <a:cs typeface="Verdana"/>
              </a:rPr>
              <a:t>n</a:t>
            </a:r>
            <a:r>
              <a:rPr sz="3400" spc="204" dirty="0">
                <a:solidFill>
                  <a:srgbClr val="12D87E"/>
                </a:solidFill>
                <a:latin typeface="Verdana"/>
                <a:cs typeface="Verdana"/>
              </a:rPr>
              <a:t>d</a:t>
            </a:r>
            <a:r>
              <a:rPr sz="3400" spc="-300" dirty="0">
                <a:solidFill>
                  <a:srgbClr val="12D87E"/>
                </a:solidFill>
                <a:latin typeface="Verdana"/>
                <a:cs typeface="Verdana"/>
              </a:rPr>
              <a:t> </a:t>
            </a:r>
            <a:r>
              <a:rPr sz="3400" spc="-125" dirty="0">
                <a:solidFill>
                  <a:srgbClr val="12D87E"/>
                </a:solidFill>
                <a:latin typeface="Verdana"/>
                <a:cs typeface="Verdana"/>
              </a:rPr>
              <a:t>r</a:t>
            </a:r>
            <a:r>
              <a:rPr sz="3400" spc="35" dirty="0">
                <a:solidFill>
                  <a:srgbClr val="12D87E"/>
                </a:solidFill>
                <a:latin typeface="Verdana"/>
                <a:cs typeface="Verdana"/>
              </a:rPr>
              <a:t>e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li</a:t>
            </a:r>
            <a:r>
              <a:rPr sz="3400" spc="-30" dirty="0">
                <a:solidFill>
                  <a:srgbClr val="12D87E"/>
                </a:solidFill>
                <a:latin typeface="Verdana"/>
                <a:cs typeface="Verdana"/>
              </a:rPr>
              <a:t>a</a:t>
            </a:r>
            <a:r>
              <a:rPr sz="3400" spc="200" dirty="0">
                <a:solidFill>
                  <a:srgbClr val="12D87E"/>
                </a:solidFill>
                <a:latin typeface="Verdana"/>
                <a:cs typeface="Verdana"/>
              </a:rPr>
              <a:t>b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-20" dirty="0">
                <a:solidFill>
                  <a:srgbClr val="12D87E"/>
                </a:solidFill>
                <a:latin typeface="Verdana"/>
                <a:cs typeface="Verdana"/>
              </a:rPr>
              <a:t>l</a:t>
            </a:r>
            <a:r>
              <a:rPr sz="3400" spc="15" dirty="0">
                <a:solidFill>
                  <a:srgbClr val="12D87E"/>
                </a:solidFill>
                <a:latin typeface="Verdana"/>
                <a:cs typeface="Verdana"/>
              </a:rPr>
              <a:t>i</a:t>
            </a:r>
            <a:r>
              <a:rPr sz="3400" spc="-15" dirty="0">
                <a:solidFill>
                  <a:srgbClr val="12D87E"/>
                </a:solidFill>
                <a:latin typeface="Verdana"/>
                <a:cs typeface="Verdana"/>
              </a:rPr>
              <a:t>t</a:t>
            </a:r>
            <a:r>
              <a:rPr sz="3400" spc="-275" dirty="0">
                <a:solidFill>
                  <a:srgbClr val="12D87E"/>
                </a:solidFill>
                <a:latin typeface="Verdana"/>
                <a:cs typeface="Verdana"/>
              </a:rPr>
              <a:t>y</a:t>
            </a:r>
            <a:r>
              <a:rPr sz="3400" spc="-515" dirty="0">
                <a:solidFill>
                  <a:srgbClr val="12D87E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1630" y="2703830"/>
            <a:ext cx="613219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220" dirty="0">
                <a:solidFill>
                  <a:srgbClr val="FFFFFF"/>
                </a:solidFill>
                <a:latin typeface="Tahoma"/>
                <a:cs typeface="Tahoma"/>
              </a:rPr>
              <a:t>Thanks!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1337" y="4842052"/>
            <a:ext cx="545528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750" spc="120" dirty="0">
                <a:solidFill>
                  <a:srgbClr val="FFAB40"/>
                </a:solidFill>
                <a:latin typeface="Verdana"/>
                <a:cs typeface="Verdana"/>
              </a:rPr>
              <a:t>Do</a:t>
            </a:r>
            <a:r>
              <a:rPr sz="2750" spc="-24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70" dirty="0">
                <a:solidFill>
                  <a:srgbClr val="FFAB40"/>
                </a:solidFill>
                <a:latin typeface="Verdana"/>
                <a:cs typeface="Verdana"/>
              </a:rPr>
              <a:t>y</a:t>
            </a:r>
            <a:r>
              <a:rPr sz="2750" spc="95" dirty="0">
                <a:solidFill>
                  <a:srgbClr val="FFAB40"/>
                </a:solidFill>
                <a:latin typeface="Verdana"/>
                <a:cs typeface="Verdana"/>
              </a:rPr>
              <a:t>ou</a:t>
            </a:r>
            <a:r>
              <a:rPr sz="2750" spc="-24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FFAB40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FFAB40"/>
                </a:solidFill>
                <a:latin typeface="Verdana"/>
                <a:cs typeface="Verdana"/>
              </a:rPr>
              <a:t>a</a:t>
            </a:r>
            <a:r>
              <a:rPr sz="2750" spc="-170" dirty="0">
                <a:solidFill>
                  <a:srgbClr val="FFAB40"/>
                </a:solidFill>
                <a:latin typeface="Verdana"/>
                <a:cs typeface="Verdana"/>
              </a:rPr>
              <a:t>v</a:t>
            </a:r>
            <a:r>
              <a:rPr sz="2750" spc="35" dirty="0">
                <a:solidFill>
                  <a:srgbClr val="FFAB40"/>
                </a:solidFill>
                <a:latin typeface="Verdana"/>
                <a:cs typeface="Verdana"/>
              </a:rPr>
              <a:t>e</a:t>
            </a:r>
            <a:r>
              <a:rPr sz="2750" spc="-24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FFAB40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FFAB40"/>
                </a:solidFill>
                <a:latin typeface="Verdana"/>
                <a:cs typeface="Verdana"/>
              </a:rPr>
              <a:t>n</a:t>
            </a:r>
            <a:r>
              <a:rPr sz="2750" spc="-125" dirty="0">
                <a:solidFill>
                  <a:srgbClr val="FFAB40"/>
                </a:solidFill>
                <a:latin typeface="Verdana"/>
                <a:cs typeface="Verdana"/>
              </a:rPr>
              <a:t>y</a:t>
            </a:r>
            <a:r>
              <a:rPr sz="2750" spc="-24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FFAB40"/>
                </a:solidFill>
                <a:latin typeface="Verdana"/>
                <a:cs typeface="Verdana"/>
              </a:rPr>
              <a:t>question</a:t>
            </a:r>
            <a:r>
              <a:rPr sz="2750" spc="-5" dirty="0">
                <a:solidFill>
                  <a:srgbClr val="FFAB40"/>
                </a:solidFill>
                <a:latin typeface="Verdana"/>
                <a:cs typeface="Verdana"/>
              </a:rPr>
              <a:t>s</a:t>
            </a:r>
            <a:r>
              <a:rPr sz="2750" spc="55" dirty="0">
                <a:solidFill>
                  <a:srgbClr val="FFAB40"/>
                </a:solidFill>
                <a:latin typeface="Verdana"/>
                <a:cs typeface="Verdana"/>
              </a:rPr>
              <a:t>?  </a:t>
            </a:r>
            <a:r>
              <a:rPr sz="2750" spc="15" dirty="0">
                <a:solidFill>
                  <a:srgbClr val="FFAB40"/>
                </a:solidFill>
                <a:latin typeface="Verdana"/>
                <a:cs typeface="Verdana"/>
                <a:hlinkClick r:id="rId1"/>
              </a:rPr>
              <a:t>zafarabdugaffarov@gmail.com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0615" y="1200600"/>
            <a:ext cx="4475480" cy="821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200" spc="155" dirty="0"/>
              <a:t>Introduction</a:t>
            </a:r>
            <a:endParaRPr sz="5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660" y="2646502"/>
            <a:ext cx="104775" cy="104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660" y="3770452"/>
            <a:ext cx="104775" cy="104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660" y="4884877"/>
            <a:ext cx="104775" cy="1047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660" y="6380302"/>
            <a:ext cx="104775" cy="1047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32786" y="2474925"/>
            <a:ext cx="7243445" cy="56286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26035">
              <a:lnSpc>
                <a:spcPct val="101000"/>
              </a:lnSpc>
              <a:spcBef>
                <a:spcPts val="75"/>
              </a:spcBef>
            </a:pP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Fastag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electronic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toll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collection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50" spc="-8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3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3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12700" marR="5080">
              <a:lnSpc>
                <a:spcPts val="2930"/>
              </a:lnSpc>
              <a:spcBef>
                <a:spcPts val="90"/>
              </a:spcBef>
            </a:pP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Fraudulent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lead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signiﬁcant </a:t>
            </a:r>
            <a:r>
              <a:rPr sz="2450" spc="-8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ﬁnancial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losses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compromise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integrity </a:t>
            </a:r>
            <a:r>
              <a:rPr sz="2450" spc="-8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-3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ts val="2820"/>
              </a:lnSpc>
            </a:pP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1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450">
              <a:latin typeface="Verdana"/>
              <a:cs typeface="Verdana"/>
            </a:endParaRPr>
          </a:p>
          <a:p>
            <a:pPr marL="12700" marR="335915">
              <a:lnSpc>
                <a:spcPct val="100000"/>
              </a:lnSpc>
              <a:spcBef>
                <a:spcPts val="65"/>
              </a:spcBef>
            </a:pP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robust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accurately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identify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instances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fraudulent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Fastag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transactions,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integrity. </a:t>
            </a:r>
            <a:r>
              <a:rPr sz="2450" spc="-8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objectives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explore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dataset,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engineer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relevant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features,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develop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3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1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1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detection.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2407" y="898563"/>
            <a:ext cx="6562725" cy="73437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927" y="3286569"/>
            <a:ext cx="104775" cy="104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927" y="4896294"/>
            <a:ext cx="104775" cy="104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927" y="7315644"/>
            <a:ext cx="104775" cy="1047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99716" y="3090227"/>
            <a:ext cx="6794500" cy="5668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650" spc="2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39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fraud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detection </a:t>
            </a:r>
            <a:r>
              <a:rPr sz="2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2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2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Verdana"/>
              <a:cs typeface="Verdana"/>
            </a:endParaRPr>
          </a:p>
          <a:p>
            <a:pPr marL="12700" marR="158115">
              <a:lnSpc>
                <a:spcPct val="100000"/>
              </a:lnSpc>
              <a:spcBef>
                <a:spcPts val="5"/>
              </a:spcBef>
            </a:pPr>
            <a:r>
              <a:rPr sz="2650" spc="1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2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5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2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2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Verdana"/>
              <a:cs typeface="Verdana"/>
            </a:endParaRPr>
          </a:p>
          <a:p>
            <a:pPr marL="12700" marR="266065">
              <a:lnSpc>
                <a:spcPct val="100000"/>
              </a:lnSpc>
            </a:pPr>
            <a:r>
              <a:rPr sz="2650" spc="1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transactions.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55800" y="1167130"/>
            <a:ext cx="7512685" cy="7639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229" dirty="0"/>
              <a:t>Problem </a:t>
            </a:r>
            <a:r>
              <a:rPr sz="4800" spc="235" dirty="0"/>
              <a:t> </a:t>
            </a:r>
            <a:r>
              <a:rPr sz="4800" spc="60" dirty="0"/>
              <a:t>S</a:t>
            </a:r>
            <a:r>
              <a:rPr sz="4800" spc="145" dirty="0"/>
              <a:t>t</a:t>
            </a:r>
            <a:r>
              <a:rPr sz="4800" spc="135" dirty="0"/>
              <a:t>a</a:t>
            </a:r>
            <a:r>
              <a:rPr sz="4800" spc="70" dirty="0"/>
              <a:t>t</a:t>
            </a:r>
            <a:r>
              <a:rPr sz="4800" spc="225" dirty="0"/>
              <a:t>e</a:t>
            </a:r>
            <a:r>
              <a:rPr sz="4800" spc="470" dirty="0"/>
              <a:t>m</a:t>
            </a:r>
            <a:r>
              <a:rPr sz="4800" spc="225" dirty="0"/>
              <a:t>e</a:t>
            </a:r>
            <a:r>
              <a:rPr sz="4800" spc="260" dirty="0"/>
              <a:t>n</a:t>
            </a:r>
            <a:r>
              <a:rPr sz="4800" spc="150" dirty="0"/>
              <a:t>t</a:t>
            </a:r>
            <a:endParaRPr sz="4800"/>
          </a:p>
        </p:txBody>
      </p:sp>
      <p:sp>
        <p:nvSpPr>
          <p:cNvPr id="8" name="object 8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5632" y="4614672"/>
            <a:ext cx="3633470" cy="1127760"/>
            <a:chOff x="865632" y="4614672"/>
            <a:chExt cx="3633470" cy="112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632" y="4614672"/>
              <a:ext cx="3633216" cy="1127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32" y="4614672"/>
              <a:ext cx="3499104" cy="9845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36510" y="1141095"/>
            <a:ext cx="464439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5" dirty="0"/>
              <a:t>Objectives</a:t>
            </a:r>
            <a:endParaRPr sz="4800"/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228685" y="2701937"/>
            <a:ext cx="2295525" cy="1647825"/>
            <a:chOff x="1228685" y="2701937"/>
            <a:chExt cx="2295525" cy="1647825"/>
          </a:xfrm>
        </p:grpSpPr>
        <p:sp>
          <p:nvSpPr>
            <p:cNvPr id="9" name="object 9"/>
            <p:cNvSpPr/>
            <p:nvPr/>
          </p:nvSpPr>
          <p:spPr>
            <a:xfrm>
              <a:off x="1385404" y="2909646"/>
              <a:ext cx="1979295" cy="1259840"/>
            </a:xfrm>
            <a:custGeom>
              <a:avLst/>
              <a:gdLst/>
              <a:ahLst/>
              <a:cxnLst/>
              <a:rect l="l" t="t" r="r" b="b"/>
              <a:pathLst>
                <a:path w="1979295" h="1259839">
                  <a:moveTo>
                    <a:pt x="1817941" y="0"/>
                  </a:moveTo>
                  <a:lnTo>
                    <a:pt x="161150" y="0"/>
                  </a:lnTo>
                  <a:lnTo>
                    <a:pt x="118309" y="5758"/>
                  </a:lnTo>
                  <a:lnTo>
                    <a:pt x="79814" y="22008"/>
                  </a:lnTo>
                  <a:lnTo>
                    <a:pt x="47199" y="47213"/>
                  </a:lnTo>
                  <a:lnTo>
                    <a:pt x="22001" y="79836"/>
                  </a:lnTo>
                  <a:lnTo>
                    <a:pt x="5756" y="118340"/>
                  </a:lnTo>
                  <a:lnTo>
                    <a:pt x="0" y="161188"/>
                  </a:lnTo>
                  <a:lnTo>
                    <a:pt x="0" y="1259217"/>
                  </a:lnTo>
                  <a:lnTo>
                    <a:pt x="1979091" y="1259217"/>
                  </a:lnTo>
                  <a:lnTo>
                    <a:pt x="1979091" y="161188"/>
                  </a:lnTo>
                  <a:lnTo>
                    <a:pt x="1973335" y="118340"/>
                  </a:lnTo>
                  <a:lnTo>
                    <a:pt x="1957090" y="79836"/>
                  </a:lnTo>
                  <a:lnTo>
                    <a:pt x="1931892" y="47213"/>
                  </a:lnTo>
                  <a:lnTo>
                    <a:pt x="1899277" y="22008"/>
                  </a:lnTo>
                  <a:lnTo>
                    <a:pt x="1860781" y="5758"/>
                  </a:lnTo>
                  <a:lnTo>
                    <a:pt x="1817941" y="0"/>
                  </a:lnTo>
                  <a:close/>
                </a:path>
              </a:pathLst>
            </a:custGeom>
            <a:solidFill>
              <a:srgbClr val="373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19732" y="2921012"/>
              <a:ext cx="1544955" cy="1249680"/>
            </a:xfrm>
            <a:custGeom>
              <a:avLst/>
              <a:gdLst/>
              <a:ahLst/>
              <a:cxnLst/>
              <a:rect l="l" t="t" r="r" b="b"/>
              <a:pathLst>
                <a:path w="1544954" h="1249679">
                  <a:moveTo>
                    <a:pt x="1442199" y="0"/>
                  </a:moveTo>
                  <a:lnTo>
                    <a:pt x="161150" y="0"/>
                  </a:lnTo>
                  <a:lnTo>
                    <a:pt x="118309" y="5732"/>
                  </a:lnTo>
                  <a:lnTo>
                    <a:pt x="79814" y="21920"/>
                  </a:lnTo>
                  <a:lnTo>
                    <a:pt x="47199" y="47043"/>
                  </a:lnTo>
                  <a:lnTo>
                    <a:pt x="22001" y="79586"/>
                  </a:lnTo>
                  <a:lnTo>
                    <a:pt x="5756" y="118030"/>
                  </a:lnTo>
                  <a:lnTo>
                    <a:pt x="0" y="160858"/>
                  </a:lnTo>
                  <a:lnTo>
                    <a:pt x="0" y="1249591"/>
                  </a:lnTo>
                  <a:lnTo>
                    <a:pt x="1544764" y="1249591"/>
                  </a:lnTo>
                  <a:lnTo>
                    <a:pt x="1544764" y="149821"/>
                  </a:lnTo>
                  <a:lnTo>
                    <a:pt x="1537179" y="100732"/>
                  </a:lnTo>
                  <a:lnTo>
                    <a:pt x="1515989" y="57684"/>
                  </a:lnTo>
                  <a:lnTo>
                    <a:pt x="1483546" y="23250"/>
                  </a:lnTo>
                  <a:lnTo>
                    <a:pt x="1442199" y="0"/>
                  </a:lnTo>
                  <a:close/>
                </a:path>
              </a:pathLst>
            </a:custGeom>
            <a:solidFill>
              <a:srgbClr val="54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81391" y="3010166"/>
              <a:ext cx="1787525" cy="1078230"/>
            </a:xfrm>
            <a:custGeom>
              <a:avLst/>
              <a:gdLst/>
              <a:ahLst/>
              <a:cxnLst/>
              <a:rect l="l" t="t" r="r" b="b"/>
              <a:pathLst>
                <a:path w="1787525" h="1078229">
                  <a:moveTo>
                    <a:pt x="1693837" y="0"/>
                  </a:moveTo>
                  <a:lnTo>
                    <a:pt x="93294" y="0"/>
                  </a:lnTo>
                  <a:lnTo>
                    <a:pt x="56980" y="7331"/>
                  </a:lnTo>
                  <a:lnTo>
                    <a:pt x="27325" y="27327"/>
                  </a:lnTo>
                  <a:lnTo>
                    <a:pt x="7331" y="56985"/>
                  </a:lnTo>
                  <a:lnTo>
                    <a:pt x="0" y="93306"/>
                  </a:lnTo>
                  <a:lnTo>
                    <a:pt x="0" y="1077620"/>
                  </a:lnTo>
                  <a:lnTo>
                    <a:pt x="1787118" y="1077620"/>
                  </a:lnTo>
                  <a:lnTo>
                    <a:pt x="1787118" y="93306"/>
                  </a:lnTo>
                  <a:lnTo>
                    <a:pt x="1779787" y="56985"/>
                  </a:lnTo>
                  <a:lnTo>
                    <a:pt x="1759794" y="27327"/>
                  </a:lnTo>
                  <a:lnTo>
                    <a:pt x="1730143" y="7331"/>
                  </a:lnTo>
                  <a:lnTo>
                    <a:pt x="1693837" y="0"/>
                  </a:lnTo>
                  <a:close/>
                </a:path>
              </a:pathLst>
            </a:custGeom>
            <a:solidFill>
              <a:srgbClr val="12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19732" y="3010598"/>
              <a:ext cx="1450975" cy="1079500"/>
            </a:xfrm>
            <a:custGeom>
              <a:avLst/>
              <a:gdLst/>
              <a:ahLst/>
              <a:cxnLst/>
              <a:rect l="l" t="t" r="r" b="b"/>
              <a:pathLst>
                <a:path w="1450975" h="1079500">
                  <a:moveTo>
                    <a:pt x="1355496" y="0"/>
                  </a:moveTo>
                  <a:lnTo>
                    <a:pt x="93433" y="0"/>
                  </a:lnTo>
                  <a:lnTo>
                    <a:pt x="57098" y="7264"/>
                  </a:lnTo>
                  <a:lnTo>
                    <a:pt x="27395" y="27111"/>
                  </a:lnTo>
                  <a:lnTo>
                    <a:pt x="7353" y="56621"/>
                  </a:lnTo>
                  <a:lnTo>
                    <a:pt x="0" y="92875"/>
                  </a:lnTo>
                  <a:lnTo>
                    <a:pt x="0" y="1079385"/>
                  </a:lnTo>
                  <a:lnTo>
                    <a:pt x="1450733" y="1079385"/>
                  </a:lnTo>
                  <a:lnTo>
                    <a:pt x="1450733" y="92875"/>
                  </a:lnTo>
                  <a:lnTo>
                    <a:pt x="1443102" y="56621"/>
                  </a:lnTo>
                  <a:lnTo>
                    <a:pt x="1422436" y="27111"/>
                  </a:lnTo>
                  <a:lnTo>
                    <a:pt x="1392110" y="7264"/>
                  </a:lnTo>
                  <a:lnTo>
                    <a:pt x="1355496" y="0"/>
                  </a:lnTo>
                  <a:close/>
                </a:path>
              </a:pathLst>
            </a:custGeom>
            <a:solidFill>
              <a:srgbClr val="1BEA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8685" y="4166196"/>
              <a:ext cx="2292985" cy="184150"/>
            </a:xfrm>
            <a:custGeom>
              <a:avLst/>
              <a:gdLst/>
              <a:ahLst/>
              <a:cxnLst/>
              <a:rect l="l" t="t" r="r" b="b"/>
              <a:pathLst>
                <a:path w="2292985" h="184150">
                  <a:moveTo>
                    <a:pt x="0" y="0"/>
                  </a:moveTo>
                  <a:lnTo>
                    <a:pt x="2292529" y="0"/>
                  </a:lnTo>
                  <a:lnTo>
                    <a:pt x="2292529" y="183566"/>
                  </a:lnTo>
                  <a:lnTo>
                    <a:pt x="0" y="18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7045" y="3161804"/>
              <a:ext cx="1497965" cy="858519"/>
            </a:xfrm>
            <a:custGeom>
              <a:avLst/>
              <a:gdLst/>
              <a:ahLst/>
              <a:cxnLst/>
              <a:rect l="l" t="t" r="r" b="b"/>
              <a:pathLst>
                <a:path w="1497964" h="858520">
                  <a:moveTo>
                    <a:pt x="1497736" y="764540"/>
                  </a:moveTo>
                  <a:lnTo>
                    <a:pt x="94030" y="764540"/>
                  </a:lnTo>
                  <a:lnTo>
                    <a:pt x="94030" y="0"/>
                  </a:lnTo>
                  <a:lnTo>
                    <a:pt x="0" y="0"/>
                  </a:lnTo>
                  <a:lnTo>
                    <a:pt x="0" y="764540"/>
                  </a:lnTo>
                  <a:lnTo>
                    <a:pt x="0" y="858520"/>
                  </a:lnTo>
                  <a:lnTo>
                    <a:pt x="1497736" y="858520"/>
                  </a:lnTo>
                  <a:lnTo>
                    <a:pt x="1497736" y="764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62506" y="2701937"/>
              <a:ext cx="1762125" cy="1009650"/>
            </a:xfrm>
            <a:custGeom>
              <a:avLst/>
              <a:gdLst/>
              <a:ahLst/>
              <a:cxnLst/>
              <a:rect l="l" t="t" r="r" b="b"/>
              <a:pathLst>
                <a:path w="1762125" h="1009650">
                  <a:moveTo>
                    <a:pt x="1761705" y="0"/>
                  </a:moveTo>
                  <a:lnTo>
                    <a:pt x="1413941" y="0"/>
                  </a:lnTo>
                  <a:lnTo>
                    <a:pt x="1413941" y="98539"/>
                  </a:lnTo>
                  <a:lnTo>
                    <a:pt x="1598358" y="98539"/>
                  </a:lnTo>
                  <a:lnTo>
                    <a:pt x="1036726" y="660323"/>
                  </a:lnTo>
                  <a:lnTo>
                    <a:pt x="848461" y="472008"/>
                  </a:lnTo>
                  <a:lnTo>
                    <a:pt x="450850" y="869721"/>
                  </a:lnTo>
                  <a:lnTo>
                    <a:pt x="222592" y="641413"/>
                  </a:lnTo>
                  <a:lnTo>
                    <a:pt x="0" y="864057"/>
                  </a:lnTo>
                  <a:lnTo>
                    <a:pt x="69659" y="933729"/>
                  </a:lnTo>
                  <a:lnTo>
                    <a:pt x="222592" y="780757"/>
                  </a:lnTo>
                  <a:lnTo>
                    <a:pt x="450850" y="1009078"/>
                  </a:lnTo>
                  <a:lnTo>
                    <a:pt x="848461" y="611365"/>
                  </a:lnTo>
                  <a:lnTo>
                    <a:pt x="1036726" y="799668"/>
                  </a:lnTo>
                  <a:lnTo>
                    <a:pt x="1663204" y="173024"/>
                  </a:lnTo>
                  <a:lnTo>
                    <a:pt x="1663204" y="347853"/>
                  </a:lnTo>
                  <a:lnTo>
                    <a:pt x="1761705" y="347853"/>
                  </a:lnTo>
                  <a:lnTo>
                    <a:pt x="1761705" y="0"/>
                  </a:lnTo>
                  <a:close/>
                </a:path>
              </a:pathLst>
            </a:custGeom>
            <a:solidFill>
              <a:srgbClr val="E84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67268" y="3256457"/>
              <a:ext cx="1335405" cy="605790"/>
            </a:xfrm>
            <a:custGeom>
              <a:avLst/>
              <a:gdLst/>
              <a:ahLst/>
              <a:cxnLst/>
              <a:rect l="l" t="t" r="r" b="b"/>
              <a:pathLst>
                <a:path w="1335405" h="605789">
                  <a:moveTo>
                    <a:pt x="565150" y="0"/>
                  </a:moveTo>
                  <a:lnTo>
                    <a:pt x="249478" y="315747"/>
                  </a:lnTo>
                  <a:lnTo>
                    <a:pt x="60147" y="126377"/>
                  </a:lnTo>
                  <a:lnTo>
                    <a:pt x="0" y="186550"/>
                  </a:lnTo>
                  <a:lnTo>
                    <a:pt x="249478" y="436092"/>
                  </a:lnTo>
                  <a:lnTo>
                    <a:pt x="565150" y="120345"/>
                  </a:lnTo>
                  <a:lnTo>
                    <a:pt x="1049947" y="605256"/>
                  </a:lnTo>
                  <a:lnTo>
                    <a:pt x="1250022" y="405142"/>
                  </a:lnTo>
                  <a:lnTo>
                    <a:pt x="1250022" y="535292"/>
                  </a:lnTo>
                  <a:lnTo>
                    <a:pt x="1335087" y="535292"/>
                  </a:lnTo>
                  <a:lnTo>
                    <a:pt x="1335087" y="258711"/>
                  </a:lnTo>
                  <a:lnTo>
                    <a:pt x="1058583" y="258711"/>
                  </a:lnTo>
                  <a:lnTo>
                    <a:pt x="1058583" y="343801"/>
                  </a:lnTo>
                  <a:lnTo>
                    <a:pt x="1191018" y="343801"/>
                  </a:lnTo>
                  <a:lnTo>
                    <a:pt x="1049947" y="484924"/>
                  </a:lnTo>
                  <a:lnTo>
                    <a:pt x="565150" y="0"/>
                  </a:lnTo>
                  <a:close/>
                </a:path>
              </a:pathLst>
            </a:custGeom>
            <a:solidFill>
              <a:srgbClr val="006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28685" y="4166120"/>
              <a:ext cx="2256155" cy="184150"/>
            </a:xfrm>
            <a:custGeom>
              <a:avLst/>
              <a:gdLst/>
              <a:ahLst/>
              <a:cxnLst/>
              <a:rect l="l" t="t" r="r" b="b"/>
              <a:pathLst>
                <a:path w="2256154" h="184150">
                  <a:moveTo>
                    <a:pt x="0" y="0"/>
                  </a:moveTo>
                  <a:lnTo>
                    <a:pt x="0" y="183642"/>
                  </a:lnTo>
                  <a:lnTo>
                    <a:pt x="2255566" y="18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B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4508665" y="4851044"/>
            <a:ext cx="2647950" cy="1971675"/>
            <a:chOff x="4508665" y="4851044"/>
            <a:chExt cx="2647950" cy="1971675"/>
          </a:xfrm>
        </p:grpSpPr>
        <p:sp>
          <p:nvSpPr>
            <p:cNvPr id="19" name="object 19"/>
            <p:cNvSpPr/>
            <p:nvPr/>
          </p:nvSpPr>
          <p:spPr>
            <a:xfrm>
              <a:off x="4508665" y="6583743"/>
              <a:ext cx="2647950" cy="86995"/>
            </a:xfrm>
            <a:custGeom>
              <a:avLst/>
              <a:gdLst/>
              <a:ahLst/>
              <a:cxnLst/>
              <a:rect l="l" t="t" r="r" b="b"/>
              <a:pathLst>
                <a:path w="2647950" h="86995">
                  <a:moveTo>
                    <a:pt x="506552" y="44932"/>
                  </a:moveTo>
                  <a:lnTo>
                    <a:pt x="277825" y="44932"/>
                  </a:lnTo>
                  <a:lnTo>
                    <a:pt x="277825" y="46240"/>
                  </a:lnTo>
                  <a:lnTo>
                    <a:pt x="506552" y="46240"/>
                  </a:lnTo>
                  <a:lnTo>
                    <a:pt x="506552" y="44932"/>
                  </a:lnTo>
                  <a:close/>
                </a:path>
                <a:path w="2647950" h="86995">
                  <a:moveTo>
                    <a:pt x="2201913" y="36029"/>
                  </a:moveTo>
                  <a:lnTo>
                    <a:pt x="2100300" y="36029"/>
                  </a:lnTo>
                  <a:lnTo>
                    <a:pt x="2100300" y="37350"/>
                  </a:lnTo>
                  <a:lnTo>
                    <a:pt x="2201913" y="37350"/>
                  </a:lnTo>
                  <a:lnTo>
                    <a:pt x="2201913" y="36029"/>
                  </a:lnTo>
                  <a:close/>
                </a:path>
                <a:path w="2647950" h="86995">
                  <a:moveTo>
                    <a:pt x="2382621" y="85140"/>
                  </a:moveTo>
                  <a:lnTo>
                    <a:pt x="2207234" y="85140"/>
                  </a:lnTo>
                  <a:lnTo>
                    <a:pt x="2207234" y="86461"/>
                  </a:lnTo>
                  <a:lnTo>
                    <a:pt x="2382621" y="86461"/>
                  </a:lnTo>
                  <a:lnTo>
                    <a:pt x="2382621" y="85140"/>
                  </a:lnTo>
                  <a:close/>
                </a:path>
                <a:path w="2647950" h="86995">
                  <a:moveTo>
                    <a:pt x="2647950" y="0"/>
                  </a:moveTo>
                  <a:lnTo>
                    <a:pt x="0" y="0"/>
                  </a:lnTo>
                  <a:lnTo>
                    <a:pt x="0" y="1308"/>
                  </a:lnTo>
                  <a:lnTo>
                    <a:pt x="2647950" y="1308"/>
                  </a:lnTo>
                  <a:lnTo>
                    <a:pt x="264795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1026" y="4851044"/>
              <a:ext cx="2228453" cy="197167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553711" y="7031735"/>
            <a:ext cx="2468880" cy="1021080"/>
            <a:chOff x="4553711" y="7031735"/>
            <a:chExt cx="2468880" cy="102108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3711" y="7031735"/>
              <a:ext cx="2468880" cy="10210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3711" y="7031735"/>
              <a:ext cx="2356104" cy="89916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787640" y="2713850"/>
            <a:ext cx="2795270" cy="3543935"/>
            <a:chOff x="7787640" y="2713850"/>
            <a:chExt cx="2795270" cy="354393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6194" y="2713850"/>
              <a:ext cx="2524125" cy="2514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7640" y="5218176"/>
              <a:ext cx="2795016" cy="10393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7640" y="5218176"/>
              <a:ext cx="2660904" cy="91744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1500510" y="4860328"/>
            <a:ext cx="2266950" cy="1828800"/>
            <a:chOff x="11500510" y="4860328"/>
            <a:chExt cx="2266950" cy="1828800"/>
          </a:xfrm>
        </p:grpSpPr>
        <p:sp>
          <p:nvSpPr>
            <p:cNvPr id="29" name="object 29"/>
            <p:cNvSpPr/>
            <p:nvPr/>
          </p:nvSpPr>
          <p:spPr>
            <a:xfrm>
              <a:off x="12667132" y="4860328"/>
              <a:ext cx="873125" cy="1247140"/>
            </a:xfrm>
            <a:custGeom>
              <a:avLst/>
              <a:gdLst/>
              <a:ahLst/>
              <a:cxnLst/>
              <a:rect l="l" t="t" r="r" b="b"/>
              <a:pathLst>
                <a:path w="873125" h="1247139">
                  <a:moveTo>
                    <a:pt x="846048" y="0"/>
                  </a:moveTo>
                  <a:lnTo>
                    <a:pt x="26581" y="0"/>
                  </a:lnTo>
                  <a:lnTo>
                    <a:pt x="16244" y="2090"/>
                  </a:lnTo>
                  <a:lnTo>
                    <a:pt x="7794" y="7788"/>
                  </a:lnTo>
                  <a:lnTo>
                    <a:pt x="2092" y="16234"/>
                  </a:lnTo>
                  <a:lnTo>
                    <a:pt x="0" y="26568"/>
                  </a:lnTo>
                  <a:lnTo>
                    <a:pt x="0" y="1220000"/>
                  </a:lnTo>
                  <a:lnTo>
                    <a:pt x="2095" y="1230334"/>
                  </a:lnTo>
                  <a:lnTo>
                    <a:pt x="7801" y="1238780"/>
                  </a:lnTo>
                  <a:lnTo>
                    <a:pt x="16253" y="1244478"/>
                  </a:lnTo>
                  <a:lnTo>
                    <a:pt x="26581" y="1246568"/>
                  </a:lnTo>
                  <a:lnTo>
                    <a:pt x="846048" y="1246568"/>
                  </a:lnTo>
                  <a:lnTo>
                    <a:pt x="851622" y="1245438"/>
                  </a:lnTo>
                  <a:lnTo>
                    <a:pt x="26581" y="1245438"/>
                  </a:lnTo>
                  <a:lnTo>
                    <a:pt x="16684" y="1243436"/>
                  </a:lnTo>
                  <a:lnTo>
                    <a:pt x="8593" y="1237981"/>
                  </a:lnTo>
                  <a:lnTo>
                    <a:pt x="3133" y="1229895"/>
                  </a:lnTo>
                  <a:lnTo>
                    <a:pt x="1130" y="1220000"/>
                  </a:lnTo>
                  <a:lnTo>
                    <a:pt x="1130" y="26568"/>
                  </a:lnTo>
                  <a:lnTo>
                    <a:pt x="3133" y="16678"/>
                  </a:lnTo>
                  <a:lnTo>
                    <a:pt x="8593" y="8591"/>
                  </a:lnTo>
                  <a:lnTo>
                    <a:pt x="16684" y="3133"/>
                  </a:lnTo>
                  <a:lnTo>
                    <a:pt x="26581" y="1130"/>
                  </a:lnTo>
                  <a:lnTo>
                    <a:pt x="851622" y="1130"/>
                  </a:lnTo>
                  <a:lnTo>
                    <a:pt x="846048" y="0"/>
                  </a:lnTo>
                  <a:close/>
                </a:path>
                <a:path w="873125" h="1247139">
                  <a:moveTo>
                    <a:pt x="851622" y="1130"/>
                  </a:moveTo>
                  <a:lnTo>
                    <a:pt x="846048" y="1130"/>
                  </a:lnTo>
                  <a:lnTo>
                    <a:pt x="855964" y="3133"/>
                  </a:lnTo>
                  <a:lnTo>
                    <a:pt x="864035" y="8591"/>
                  </a:lnTo>
                  <a:lnTo>
                    <a:pt x="869462" y="16678"/>
                  </a:lnTo>
                  <a:lnTo>
                    <a:pt x="871448" y="26568"/>
                  </a:lnTo>
                  <a:lnTo>
                    <a:pt x="871448" y="1220000"/>
                  </a:lnTo>
                  <a:lnTo>
                    <a:pt x="869462" y="1229895"/>
                  </a:lnTo>
                  <a:lnTo>
                    <a:pt x="864035" y="1237981"/>
                  </a:lnTo>
                  <a:lnTo>
                    <a:pt x="855964" y="1243436"/>
                  </a:lnTo>
                  <a:lnTo>
                    <a:pt x="846048" y="1245438"/>
                  </a:lnTo>
                  <a:lnTo>
                    <a:pt x="851622" y="1245438"/>
                  </a:lnTo>
                  <a:lnTo>
                    <a:pt x="856360" y="1244476"/>
                  </a:lnTo>
                  <a:lnTo>
                    <a:pt x="864800" y="1238775"/>
                  </a:lnTo>
                  <a:lnTo>
                    <a:pt x="870498" y="1230334"/>
                  </a:lnTo>
                  <a:lnTo>
                    <a:pt x="872591" y="1220000"/>
                  </a:lnTo>
                  <a:lnTo>
                    <a:pt x="872591" y="26568"/>
                  </a:lnTo>
                  <a:lnTo>
                    <a:pt x="870498" y="16234"/>
                  </a:lnTo>
                  <a:lnTo>
                    <a:pt x="864797" y="7788"/>
                  </a:lnTo>
                  <a:lnTo>
                    <a:pt x="856357" y="2090"/>
                  </a:lnTo>
                  <a:lnTo>
                    <a:pt x="851622" y="113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98907" y="4905560"/>
              <a:ext cx="120650" cy="50165"/>
            </a:xfrm>
            <a:custGeom>
              <a:avLst/>
              <a:gdLst/>
              <a:ahLst/>
              <a:cxnLst/>
              <a:rect l="l" t="t" r="r" b="b"/>
              <a:pathLst>
                <a:path w="120650" h="50164">
                  <a:moveTo>
                    <a:pt x="120297" y="0"/>
                  </a:moveTo>
                  <a:lnTo>
                    <a:pt x="0" y="0"/>
                  </a:lnTo>
                  <a:lnTo>
                    <a:pt x="0" y="49941"/>
                  </a:lnTo>
                  <a:lnTo>
                    <a:pt x="120297" y="49941"/>
                  </a:lnTo>
                  <a:lnTo>
                    <a:pt x="12029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55523" y="5060063"/>
              <a:ext cx="120650" cy="50165"/>
            </a:xfrm>
            <a:custGeom>
              <a:avLst/>
              <a:gdLst/>
              <a:ahLst/>
              <a:cxnLst/>
              <a:rect l="l" t="t" r="r" b="b"/>
              <a:pathLst>
                <a:path w="120650" h="50164">
                  <a:moveTo>
                    <a:pt x="120297" y="0"/>
                  </a:moveTo>
                  <a:lnTo>
                    <a:pt x="0" y="0"/>
                  </a:lnTo>
                  <a:lnTo>
                    <a:pt x="0" y="49946"/>
                  </a:lnTo>
                  <a:lnTo>
                    <a:pt x="120297" y="49946"/>
                  </a:lnTo>
                  <a:lnTo>
                    <a:pt x="120297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520927" y="5110004"/>
              <a:ext cx="120650" cy="50165"/>
            </a:xfrm>
            <a:custGeom>
              <a:avLst/>
              <a:gdLst/>
              <a:ahLst/>
              <a:cxnLst/>
              <a:rect l="l" t="t" r="r" b="b"/>
              <a:pathLst>
                <a:path w="120650" h="50164">
                  <a:moveTo>
                    <a:pt x="120297" y="0"/>
                  </a:moveTo>
                  <a:lnTo>
                    <a:pt x="0" y="0"/>
                  </a:lnTo>
                  <a:lnTo>
                    <a:pt x="0" y="49941"/>
                  </a:lnTo>
                  <a:lnTo>
                    <a:pt x="120297" y="49941"/>
                  </a:lnTo>
                  <a:lnTo>
                    <a:pt x="12029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722138" y="4860328"/>
              <a:ext cx="873125" cy="1247140"/>
            </a:xfrm>
            <a:custGeom>
              <a:avLst/>
              <a:gdLst/>
              <a:ahLst/>
              <a:cxnLst/>
              <a:rect l="l" t="t" r="r" b="b"/>
              <a:pathLst>
                <a:path w="873125" h="1247139">
                  <a:moveTo>
                    <a:pt x="409422" y="20269"/>
                  </a:moveTo>
                  <a:lnTo>
                    <a:pt x="289128" y="20269"/>
                  </a:lnTo>
                  <a:lnTo>
                    <a:pt x="289128" y="70205"/>
                  </a:lnTo>
                  <a:lnTo>
                    <a:pt x="409422" y="70205"/>
                  </a:lnTo>
                  <a:lnTo>
                    <a:pt x="409422" y="20269"/>
                  </a:lnTo>
                  <a:close/>
                </a:path>
                <a:path w="873125" h="1247139">
                  <a:moveTo>
                    <a:pt x="872642" y="26568"/>
                  </a:moveTo>
                  <a:lnTo>
                    <a:pt x="871512" y="21005"/>
                  </a:lnTo>
                  <a:lnTo>
                    <a:pt x="871512" y="26568"/>
                  </a:lnTo>
                  <a:lnTo>
                    <a:pt x="871512" y="1220000"/>
                  </a:lnTo>
                  <a:lnTo>
                    <a:pt x="869505" y="1229906"/>
                  </a:lnTo>
                  <a:lnTo>
                    <a:pt x="864044" y="1237983"/>
                  </a:lnTo>
                  <a:lnTo>
                    <a:pt x="855954" y="1243444"/>
                  </a:lnTo>
                  <a:lnTo>
                    <a:pt x="846074" y="1245438"/>
                  </a:lnTo>
                  <a:lnTo>
                    <a:pt x="26581" y="1245438"/>
                  </a:lnTo>
                  <a:lnTo>
                    <a:pt x="16675" y="1243444"/>
                  </a:lnTo>
                  <a:lnTo>
                    <a:pt x="8597" y="1237983"/>
                  </a:lnTo>
                  <a:lnTo>
                    <a:pt x="3136" y="1229906"/>
                  </a:lnTo>
                  <a:lnTo>
                    <a:pt x="1143" y="1220000"/>
                  </a:lnTo>
                  <a:lnTo>
                    <a:pt x="1143" y="26568"/>
                  </a:lnTo>
                  <a:lnTo>
                    <a:pt x="3136" y="16687"/>
                  </a:lnTo>
                  <a:lnTo>
                    <a:pt x="8597" y="8597"/>
                  </a:lnTo>
                  <a:lnTo>
                    <a:pt x="16675" y="3136"/>
                  </a:lnTo>
                  <a:lnTo>
                    <a:pt x="26581" y="1130"/>
                  </a:lnTo>
                  <a:lnTo>
                    <a:pt x="846074" y="1130"/>
                  </a:lnTo>
                  <a:lnTo>
                    <a:pt x="855954" y="3136"/>
                  </a:lnTo>
                  <a:lnTo>
                    <a:pt x="864044" y="8597"/>
                  </a:lnTo>
                  <a:lnTo>
                    <a:pt x="869505" y="16687"/>
                  </a:lnTo>
                  <a:lnTo>
                    <a:pt x="871512" y="26568"/>
                  </a:lnTo>
                  <a:lnTo>
                    <a:pt x="871512" y="21005"/>
                  </a:lnTo>
                  <a:lnTo>
                    <a:pt x="846074" y="0"/>
                  </a:lnTo>
                  <a:lnTo>
                    <a:pt x="26581" y="0"/>
                  </a:lnTo>
                  <a:lnTo>
                    <a:pt x="16243" y="2095"/>
                  </a:lnTo>
                  <a:lnTo>
                    <a:pt x="7785" y="7797"/>
                  </a:lnTo>
                  <a:lnTo>
                    <a:pt x="2082" y="16243"/>
                  </a:lnTo>
                  <a:lnTo>
                    <a:pt x="0" y="26568"/>
                  </a:lnTo>
                  <a:lnTo>
                    <a:pt x="0" y="1220000"/>
                  </a:lnTo>
                  <a:lnTo>
                    <a:pt x="2095" y="1230337"/>
                  </a:lnTo>
                  <a:lnTo>
                    <a:pt x="7797" y="1238783"/>
                  </a:lnTo>
                  <a:lnTo>
                    <a:pt x="16243" y="1244485"/>
                  </a:lnTo>
                  <a:lnTo>
                    <a:pt x="26581" y="1246568"/>
                  </a:lnTo>
                  <a:lnTo>
                    <a:pt x="846074" y="1246568"/>
                  </a:lnTo>
                  <a:lnTo>
                    <a:pt x="851662" y="1245438"/>
                  </a:lnTo>
                  <a:lnTo>
                    <a:pt x="856399" y="1244485"/>
                  </a:lnTo>
                  <a:lnTo>
                    <a:pt x="864857" y="1238783"/>
                  </a:lnTo>
                  <a:lnTo>
                    <a:pt x="870546" y="1230337"/>
                  </a:lnTo>
                  <a:lnTo>
                    <a:pt x="872642" y="1220000"/>
                  </a:lnTo>
                  <a:lnTo>
                    <a:pt x="872642" y="26568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076620" y="4930536"/>
              <a:ext cx="120650" cy="50165"/>
            </a:xfrm>
            <a:custGeom>
              <a:avLst/>
              <a:gdLst/>
              <a:ahLst/>
              <a:cxnLst/>
              <a:rect l="l" t="t" r="r" b="b"/>
              <a:pathLst>
                <a:path w="120650" h="50164">
                  <a:moveTo>
                    <a:pt x="120297" y="0"/>
                  </a:moveTo>
                  <a:lnTo>
                    <a:pt x="0" y="0"/>
                  </a:lnTo>
                  <a:lnTo>
                    <a:pt x="0" y="49946"/>
                  </a:lnTo>
                  <a:lnTo>
                    <a:pt x="120297" y="49946"/>
                  </a:lnTo>
                  <a:lnTo>
                    <a:pt x="12029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500510" y="6383738"/>
              <a:ext cx="2266950" cy="1270"/>
            </a:xfrm>
            <a:custGeom>
              <a:avLst/>
              <a:gdLst/>
              <a:ahLst/>
              <a:cxnLst/>
              <a:rect l="l" t="t" r="r" b="b"/>
              <a:pathLst>
                <a:path w="2266950" h="1270">
                  <a:moveTo>
                    <a:pt x="2266950" y="0"/>
                  </a:moveTo>
                  <a:lnTo>
                    <a:pt x="0" y="0"/>
                  </a:lnTo>
                  <a:lnTo>
                    <a:pt x="0" y="1136"/>
                  </a:lnTo>
                  <a:lnTo>
                    <a:pt x="2266950" y="1136"/>
                  </a:lnTo>
                  <a:lnTo>
                    <a:pt x="226695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3133" y="5044367"/>
              <a:ext cx="1915325" cy="164476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0927080" y="7019544"/>
            <a:ext cx="3413760" cy="1021080"/>
            <a:chOff x="10927080" y="7019544"/>
            <a:chExt cx="3413760" cy="102108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80" y="7019544"/>
              <a:ext cx="3413759" cy="10210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27080" y="7019544"/>
              <a:ext cx="3279648" cy="954024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4551660" y="2664942"/>
            <a:ext cx="2663825" cy="3623310"/>
            <a:chOff x="14551660" y="2664942"/>
            <a:chExt cx="2663825" cy="3623310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51660" y="2664942"/>
              <a:ext cx="2514600" cy="25146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72488" y="5178552"/>
              <a:ext cx="2642615" cy="11094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72488" y="5178552"/>
              <a:ext cx="2490215" cy="975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8025" y="307975"/>
            <a:ext cx="379285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0" dirty="0"/>
              <a:t>Insights: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2005812" y="683678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6136" y="1209903"/>
            <a:ext cx="5191124" cy="4962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8801" y="1208151"/>
            <a:ext cx="3857624" cy="49908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5419" y="6492005"/>
            <a:ext cx="12106274" cy="33908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76552" y="335509"/>
            <a:ext cx="281432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65" dirty="0">
                <a:latin typeface="Tahoma" charset="0"/>
                <a:cs typeface="Tahoma" charset="0"/>
              </a:rPr>
              <a:t>Insights:</a:t>
            </a:r>
            <a:endParaRPr sz="4800">
              <a:latin typeface="Tahoma" charset="0"/>
              <a:cs typeface="Taho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451" y="2760700"/>
            <a:ext cx="7972424" cy="4781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6537" y="1647312"/>
            <a:ext cx="6762749" cy="76485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83588" y="335509"/>
            <a:ext cx="281432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65" dirty="0">
                <a:latin typeface="Tahoma" charset="0"/>
                <a:cs typeface="Tahoma" charset="0"/>
              </a:rPr>
              <a:t>Insights</a:t>
            </a:r>
            <a:r>
              <a:rPr sz="4800" spc="-265" dirty="0">
                <a:latin typeface="Verdana"/>
                <a:cs typeface="Verdana"/>
              </a:rPr>
              <a:t>: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173" y="1109535"/>
            <a:ext cx="6810374" cy="66258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5443" y="6341485"/>
            <a:ext cx="9810749" cy="30003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1599" y="1733855"/>
            <a:ext cx="9143987" cy="3629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7600" y="1123937"/>
            <a:ext cx="669353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0" dirty="0">
                <a:latin typeface="Verdana"/>
                <a:cs typeface="Verdana"/>
              </a:rPr>
              <a:t>F</a:t>
            </a:r>
            <a:r>
              <a:rPr sz="4800" spc="-180" dirty="0">
                <a:latin typeface="Verdana"/>
                <a:cs typeface="Verdana"/>
              </a:rPr>
              <a:t>e</a:t>
            </a:r>
            <a:r>
              <a:rPr sz="4800" spc="-200" dirty="0">
                <a:latin typeface="Verdana"/>
                <a:cs typeface="Verdana"/>
              </a:rPr>
              <a:t>a</a:t>
            </a:r>
            <a:r>
              <a:rPr sz="4800" spc="-50" dirty="0">
                <a:latin typeface="Verdana"/>
                <a:cs typeface="Verdana"/>
              </a:rPr>
              <a:t>t</a:t>
            </a:r>
            <a:r>
              <a:rPr sz="4800" spc="-105" dirty="0">
                <a:latin typeface="Verdana"/>
                <a:cs typeface="Verdana"/>
              </a:rPr>
              <a:t>u</a:t>
            </a:r>
            <a:r>
              <a:rPr sz="4800" spc="-295" dirty="0">
                <a:latin typeface="Verdana"/>
                <a:cs typeface="Verdana"/>
              </a:rPr>
              <a:t>r</a:t>
            </a:r>
            <a:r>
              <a:rPr sz="4800" spc="-105" dirty="0">
                <a:latin typeface="Verdana"/>
                <a:cs typeface="Verdana"/>
              </a:rPr>
              <a:t>e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60" dirty="0">
                <a:latin typeface="Verdana"/>
                <a:cs typeface="Verdana"/>
              </a:rPr>
              <a:t>E</a:t>
            </a:r>
            <a:r>
              <a:rPr sz="4800" spc="-50" dirty="0">
                <a:latin typeface="Verdana"/>
                <a:cs typeface="Verdana"/>
              </a:rPr>
              <a:t>n</a:t>
            </a:r>
            <a:r>
              <a:rPr sz="4800" spc="20" dirty="0">
                <a:latin typeface="Verdana"/>
                <a:cs typeface="Verdana"/>
              </a:rPr>
              <a:t>g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-50" dirty="0">
                <a:latin typeface="Verdana"/>
                <a:cs typeface="Verdana"/>
              </a:rPr>
              <a:t>n</a:t>
            </a:r>
            <a:r>
              <a:rPr sz="4800" spc="-110" dirty="0">
                <a:latin typeface="Verdana"/>
                <a:cs typeface="Verdana"/>
              </a:rPr>
              <a:t>ee</a:t>
            </a:r>
            <a:r>
              <a:rPr sz="4800" spc="-270" dirty="0">
                <a:latin typeface="Verdana"/>
                <a:cs typeface="Verdana"/>
              </a:rPr>
              <a:t>r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-50" dirty="0">
                <a:latin typeface="Verdana"/>
                <a:cs typeface="Verdana"/>
              </a:rPr>
              <a:t>n</a:t>
            </a:r>
            <a:r>
              <a:rPr sz="4800" spc="25" dirty="0">
                <a:latin typeface="Verdana"/>
                <a:cs typeface="Verdana"/>
              </a:rPr>
              <a:t>g</a:t>
            </a:r>
            <a:endParaRPr sz="4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2238" y="2828556"/>
            <a:ext cx="114300" cy="114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2238" y="4104906"/>
            <a:ext cx="1143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2238" y="5809881"/>
            <a:ext cx="114300" cy="114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2238" y="6667131"/>
            <a:ext cx="114300" cy="114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2238" y="7095756"/>
            <a:ext cx="114300" cy="114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2238" y="7943481"/>
            <a:ext cx="114300" cy="114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90940" y="2631643"/>
            <a:ext cx="6811009" cy="6424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85"/>
              </a:spcBef>
            </a:pP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2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640080">
              <a:lnSpc>
                <a:spcPts val="3380"/>
              </a:lnSpc>
              <a:spcBef>
                <a:spcPts val="35"/>
              </a:spcBef>
            </a:pPr>
            <a:r>
              <a:rPr sz="2800" spc="18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65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gg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h 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FastagID.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ts val="3170"/>
              </a:lnSpc>
            </a:pP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analysis.</a:t>
            </a:r>
            <a:endParaRPr sz="2800">
              <a:latin typeface="Verdana"/>
              <a:cs typeface="Verdana"/>
            </a:endParaRPr>
          </a:p>
          <a:p>
            <a:pPr marL="12700" marR="39370">
              <a:lnSpc>
                <a:spcPct val="99000"/>
              </a:lnSpc>
              <a:spcBef>
                <a:spcPts val="40"/>
              </a:spcBef>
            </a:pP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420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797560">
              <a:lnSpc>
                <a:spcPct val="100000"/>
              </a:lnSpc>
            </a:pP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90" y="3132950"/>
            <a:ext cx="14944724" cy="57245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26240" y="1635264"/>
            <a:ext cx="7223759" cy="815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spc="-140" dirty="0">
                <a:latin typeface="Verdana"/>
                <a:cs typeface="Verdana"/>
              </a:rPr>
              <a:t>Feature</a:t>
            </a:r>
            <a:r>
              <a:rPr sz="5150" spc="-285" dirty="0">
                <a:latin typeface="Verdana"/>
                <a:cs typeface="Verdana"/>
              </a:rPr>
              <a:t> </a:t>
            </a:r>
            <a:r>
              <a:rPr sz="5150" spc="-75" dirty="0">
                <a:latin typeface="Verdana"/>
                <a:cs typeface="Verdana"/>
              </a:rPr>
              <a:t>Engineering</a:t>
            </a:r>
            <a:endParaRPr sz="5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3112</Words>
  <Application>WPS Presentation</Application>
  <PresentationFormat>On-screen Show (4:3)</PresentationFormat>
  <Paragraphs>73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64" baseType="lpstr">
      <vt:lpstr>Arial</vt:lpstr>
      <vt:lpstr>SimSun</vt:lpstr>
      <vt:lpstr>Wingdings</vt:lpstr>
      <vt:lpstr>Tahoma</vt:lpstr>
      <vt:lpstr>DejaVu Sans</vt:lpstr>
      <vt:lpstr>Verdana</vt:lpstr>
      <vt:lpstr>Gubbi</vt:lpstr>
      <vt:lpstr>Microsoft YaHei</vt:lpstr>
      <vt:lpstr>Droid Sans Fallback</vt:lpstr>
      <vt:lpstr>Nimbus Roman No9 L</vt:lpstr>
      <vt:lpstr>Arial Unicode MS</vt:lpstr>
      <vt:lpstr>Calibri</vt:lpstr>
      <vt:lpstr>AlArabiya</vt:lpstr>
      <vt:lpstr>BILLY ARGEL FONT</vt:lpstr>
      <vt:lpstr>Chandas</vt:lpstr>
      <vt:lpstr>DejaVu Math TeX Gyre</vt:lpstr>
      <vt:lpstr>Dhurjati</vt:lpstr>
      <vt:lpstr>Fine Blackboard</vt:lpstr>
      <vt:lpstr>Gayathri Thin</vt:lpstr>
      <vt:lpstr>KacstPoster</vt:lpstr>
      <vt:lpstr>Laksaman</vt:lpstr>
      <vt:lpstr>Manjari Thin</vt:lpstr>
      <vt:lpstr>MathJax_SansSerif</vt:lpstr>
      <vt:lpstr>MathJax_WinChrome</vt:lpstr>
      <vt:lpstr>MathJax_WinIE6</vt:lpstr>
      <vt:lpstr>Meadows</vt:lpstr>
      <vt:lpstr>Monsieur La Doulaise</vt:lpstr>
      <vt:lpstr>Nakula</vt:lpstr>
      <vt:lpstr>Nimbus Sans</vt:lpstr>
      <vt:lpstr>Nimbus Sans Narrow</vt:lpstr>
      <vt:lpstr>Noto Sans Mono CJK SC</vt:lpstr>
      <vt:lpstr>Noto Serif CJK KR</vt:lpstr>
      <vt:lpstr>OpenSymbol</vt:lpstr>
      <vt:lpstr>Padauk</vt:lpstr>
      <vt:lpstr>Petra</vt:lpstr>
      <vt:lpstr>Potti Sreeramulu</vt:lpstr>
      <vt:lpstr>Rasa SemiBold</vt:lpstr>
      <vt:lpstr>RaviPrakash</vt:lpstr>
      <vt:lpstr>Rekha</vt:lpstr>
      <vt:lpstr>Samanata</vt:lpstr>
      <vt:lpstr>Samyak Gujarati</vt:lpstr>
      <vt:lpstr>Samyak Devanagari</vt:lpstr>
      <vt:lpstr>Samyak Malayalam</vt:lpstr>
      <vt:lpstr>Tahoma</vt:lpstr>
      <vt:lpstr>Office Theme</vt:lpstr>
      <vt:lpstr>PowerPoint 演示文稿</vt:lpstr>
      <vt:lpstr>Introduction</vt:lpstr>
      <vt:lpstr>Problem  Statement</vt:lpstr>
      <vt:lpstr>Objectives</vt:lpstr>
      <vt:lpstr>Insights:</vt:lpstr>
      <vt:lpstr>Insights:</vt:lpstr>
      <vt:lpstr>Insights:</vt:lpstr>
      <vt:lpstr>Feature Engineering</vt:lpstr>
      <vt:lpstr>Feature Engineering</vt:lpstr>
      <vt:lpstr>Model Deployment</vt:lpstr>
      <vt:lpstr>Decision Tree</vt:lpstr>
      <vt:lpstr>Gaussian Naive Bayes</vt:lpstr>
      <vt:lpstr>K-Nearest Neighbours</vt:lpstr>
      <vt:lpstr>Random Forest</vt:lpstr>
      <vt:lpstr>Logistic Regression</vt:lpstr>
      <vt:lpstr>Gradient Boosting</vt:lpstr>
      <vt:lpstr>Final Results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zafar</cp:lastModifiedBy>
  <cp:revision>1</cp:revision>
  <dcterms:created xsi:type="dcterms:W3CDTF">2024-06-18T15:07:14Z</dcterms:created>
  <dcterms:modified xsi:type="dcterms:W3CDTF">2024-06-18T15:07:14Z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2024-06-18T04:00:00Z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2024-06-18T04:00:00Z</vt:filetime>
  </property>
  <property fmtid="{D5CDD505-2E9C-101B-9397-08002B2CF9AE}" pid="5" name="ICV">
    <vt:lpwstr/>
  </property>
  <property fmtid="{D5CDD505-2E9C-101B-9397-08002B2CF9AE}" pid="6" name="KSOProductBuildVer">
    <vt:lpwstr>1033-11.1.0.11719</vt:lpwstr>
  </property>
</Properties>
</file>